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5" d="100"/>
          <a:sy n="115" d="100"/>
        </p:scale>
        <p:origin x="37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430C0A-5464-4FE4-84EB-FF9C94016DF4}" type="datetimeFigureOut">
              <a:rPr lang="en-US" dirty="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8/24/2023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60C6404-AD6E-4860-8E75-697CA40B95DA}" type="datetimeFigureOut">
              <a:rPr lang="en-US" dirty="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8/24/2023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8/24/2023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8/24/2023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8/24/2023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8/24/2023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85000"/>
            </a:schemeClr>
          </a:solidFill>
        </p:spPr>
        <p:txBody>
          <a:bodyPr anchor="t"/>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8/24/2023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8/24/2023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400" dirty="0" err="1" smtClean="0"/>
              <a:t>Analiza</a:t>
            </a:r>
            <a:r>
              <a:rPr lang="en-US" sz="2400" dirty="0" smtClean="0"/>
              <a:t> </a:t>
            </a:r>
            <a:r>
              <a:rPr lang="en-US" sz="2400" dirty="0" err="1"/>
              <a:t>postojećeg</a:t>
            </a:r>
            <a:r>
              <a:rPr lang="en-US" sz="2400" dirty="0"/>
              <a:t> </a:t>
            </a:r>
            <a:r>
              <a:rPr lang="en-US" sz="2400" dirty="0" err="1"/>
              <a:t>stanja</a:t>
            </a:r>
            <a:r>
              <a:rPr lang="en-US" sz="2400" dirty="0"/>
              <a:t> </a:t>
            </a:r>
            <a:r>
              <a:rPr lang="en-US" sz="2400" dirty="0" err="1"/>
              <a:t>i</a:t>
            </a:r>
            <a:r>
              <a:rPr lang="en-US" sz="2400" dirty="0"/>
              <a:t> </a:t>
            </a:r>
            <a:r>
              <a:rPr lang="en-US" sz="2400" dirty="0" err="1"/>
              <a:t>evaluacija</a:t>
            </a:r>
            <a:r>
              <a:rPr lang="en-US" sz="2400" dirty="0"/>
              <a:t> </a:t>
            </a:r>
            <a:r>
              <a:rPr lang="en-US" sz="2400" dirty="0" err="1"/>
              <a:t>relevantnog</a:t>
            </a:r>
            <a:r>
              <a:rPr lang="en-US" sz="2400" dirty="0"/>
              <a:t> </a:t>
            </a:r>
            <a:r>
              <a:rPr lang="en-US" sz="2400" dirty="0" err="1"/>
              <a:t>zakonodavstva</a:t>
            </a:r>
            <a:r>
              <a:rPr lang="en-US" sz="2400" dirty="0"/>
              <a:t> </a:t>
            </a:r>
            <a:r>
              <a:rPr lang="en-US" sz="2400" dirty="0" err="1"/>
              <a:t>i</a:t>
            </a:r>
            <a:r>
              <a:rPr lang="en-US" sz="2400" dirty="0"/>
              <a:t> </a:t>
            </a:r>
            <a:r>
              <a:rPr lang="en-US" sz="2400" dirty="0" err="1"/>
              <a:t>Etičkog</a:t>
            </a:r>
            <a:r>
              <a:rPr lang="en-US" sz="2400" dirty="0"/>
              <a:t> </a:t>
            </a:r>
            <a:r>
              <a:rPr lang="en-US" sz="2400" dirty="0" err="1"/>
              <a:t>kodeksa</a:t>
            </a:r>
            <a:r>
              <a:rPr lang="en-US" sz="2400" dirty="0"/>
              <a:t> u </a:t>
            </a:r>
            <a:r>
              <a:rPr lang="en-US" sz="2400" dirty="0" err="1"/>
              <a:t>pogledu</a:t>
            </a:r>
            <a:r>
              <a:rPr lang="en-US" sz="2400" dirty="0"/>
              <a:t> </a:t>
            </a:r>
            <a:r>
              <a:rPr lang="en-US" sz="2400" dirty="0" err="1"/>
              <a:t>slobode</a:t>
            </a:r>
            <a:r>
              <a:rPr lang="en-US" sz="2400" dirty="0"/>
              <a:t> </a:t>
            </a:r>
            <a:r>
              <a:rPr lang="en-US" sz="2400" dirty="0" err="1" smtClean="0"/>
              <a:t>istraživanja</a:t>
            </a:r>
            <a:endParaRPr lang="en-US" sz="2400" dirty="0"/>
          </a:p>
        </p:txBody>
      </p:sp>
    </p:spTree>
    <p:extLst>
      <p:ext uri="{BB962C8B-B14F-4D97-AF65-F5344CB8AC3E}">
        <p14:creationId xmlns:p14="http://schemas.microsoft.com/office/powerpoint/2010/main" val="3337877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4601828"/>
              </p:ext>
            </p:extLst>
          </p:nvPr>
        </p:nvGraphicFramePr>
        <p:xfrm>
          <a:off x="615141" y="814648"/>
          <a:ext cx="10740043" cy="4319926"/>
        </p:xfrm>
        <a:graphic>
          <a:graphicData uri="http://schemas.openxmlformats.org/drawingml/2006/table">
            <a:tbl>
              <a:tblPr>
                <a:tableStyleId>{5C22544A-7EE6-4342-B048-85BDC9FD1C3A}</a:tableStyleId>
              </a:tblPr>
              <a:tblGrid>
                <a:gridCol w="2527169">
                  <a:extLst>
                    <a:ext uri="{9D8B030D-6E8A-4147-A177-3AD203B41FA5}">
                      <a16:colId xmlns:a16="http://schemas.microsoft.com/office/drawing/2014/main" val="2187468504"/>
                    </a:ext>
                  </a:extLst>
                </a:gridCol>
                <a:gridCol w="2294560">
                  <a:extLst>
                    <a:ext uri="{9D8B030D-6E8A-4147-A177-3AD203B41FA5}">
                      <a16:colId xmlns:a16="http://schemas.microsoft.com/office/drawing/2014/main" val="3594954125"/>
                    </a:ext>
                  </a:extLst>
                </a:gridCol>
                <a:gridCol w="2295413">
                  <a:extLst>
                    <a:ext uri="{9D8B030D-6E8A-4147-A177-3AD203B41FA5}">
                      <a16:colId xmlns:a16="http://schemas.microsoft.com/office/drawing/2014/main" val="1350301901"/>
                    </a:ext>
                  </a:extLst>
                </a:gridCol>
                <a:gridCol w="2294560">
                  <a:extLst>
                    <a:ext uri="{9D8B030D-6E8A-4147-A177-3AD203B41FA5}">
                      <a16:colId xmlns:a16="http://schemas.microsoft.com/office/drawing/2014/main" val="374939192"/>
                    </a:ext>
                  </a:extLst>
                </a:gridCol>
                <a:gridCol w="1328341">
                  <a:extLst>
                    <a:ext uri="{9D8B030D-6E8A-4147-A177-3AD203B41FA5}">
                      <a16:colId xmlns:a16="http://schemas.microsoft.com/office/drawing/2014/main" val="949660989"/>
                    </a:ext>
                  </a:extLst>
                </a:gridCol>
              </a:tblGrid>
              <a:tr h="598483">
                <a:tc gridSpan="5">
                  <a:txBody>
                    <a:bodyPr/>
                    <a:lstStyle/>
                    <a:p>
                      <a:pPr>
                        <a:lnSpc>
                          <a:spcPct val="107000"/>
                        </a:lnSpc>
                        <a:spcAft>
                          <a:spcPts val="0"/>
                        </a:spcAft>
                      </a:pPr>
                      <a:r>
                        <a:rPr lang="hr-HR" sz="1600" b="1" dirty="0">
                          <a:effectLst/>
                        </a:rPr>
                        <a:t>10. Priznavanje iskustva mobilnosti </a:t>
                      </a:r>
                      <a:endParaRPr lang="hr-HR" sz="1600" b="1" dirty="0" smtClean="0">
                        <a:effectLst/>
                      </a:endParaRPr>
                    </a:p>
                    <a:p>
                      <a:pPr>
                        <a:lnSpc>
                          <a:spcPct val="107000"/>
                        </a:lnSpc>
                        <a:spcAft>
                          <a:spcPts val="0"/>
                        </a:spcAft>
                      </a:pPr>
                      <a:endParaRPr lang="en-US" sz="800" dirty="0">
                        <a:effectLst/>
                      </a:endParaRPr>
                    </a:p>
                    <a:p>
                      <a:pPr>
                        <a:lnSpc>
                          <a:spcPct val="107000"/>
                        </a:lnSpc>
                        <a:spcAft>
                          <a:spcPts val="0"/>
                        </a:spcAft>
                      </a:pPr>
                      <a:r>
                        <a:rPr lang="hr-HR" sz="800" dirty="0">
                          <a:effectLst/>
                        </a:rPr>
                        <a:t>Svako iskustvo mobilnosti, npr. vrijeme provedeno u drugoj državi/regiji, u drugom istraživačkom okruženju (javnom ili privatnom sektoru) ili prijelaz iz jedne discipline ili sektora u drugu, bio u sklopu inicijalne obuke ili u kasnijem stadiju karijere, te iskustvo virtualne mobilnosti (učenja na daljinu), treba smatrati vrijednim doprinosom profesionalnom razvoju istraživača.</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31421597"/>
                  </a:ext>
                </a:extLst>
              </a:tr>
              <a:tr h="591653">
                <a:tc>
                  <a:txBody>
                    <a:bodyPr/>
                    <a:lstStyle/>
                    <a:p>
                      <a:pPr>
                        <a:lnSpc>
                          <a:spcPct val="107000"/>
                        </a:lnSpc>
                        <a:spcAft>
                          <a:spcPts val="0"/>
                        </a:spcAft>
                      </a:pPr>
                      <a:r>
                        <a:rPr lang="hr-HR" sz="800" b="1" dirty="0">
                          <a:effectLst/>
                        </a:rPr>
                        <a:t>Relevantno zakonodavstvo ( koje dopušta ili ne dopušta primjenu ovog načela)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a:txBody>
                    <a:bodyPr/>
                    <a:lstStyle/>
                    <a:p>
                      <a:pPr>
                        <a:lnSpc>
                          <a:spcPct val="107000"/>
                        </a:lnSpc>
                        <a:spcAft>
                          <a:spcPts val="800"/>
                        </a:spcAft>
                      </a:pPr>
                      <a:r>
                        <a:rPr lang="hr-HR" sz="800" b="1" dirty="0">
                          <a:effectLst/>
                        </a:rPr>
                        <a:t>Postojeća institucijska pravila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a:txBody>
                    <a:bodyPr/>
                    <a:lstStyle/>
                    <a:p>
                      <a:pPr>
                        <a:lnSpc>
                          <a:spcPct val="107000"/>
                        </a:lnSpc>
                        <a:spcAft>
                          <a:spcPts val="800"/>
                        </a:spcAft>
                      </a:pPr>
                      <a:r>
                        <a:rPr lang="hr-HR" sz="800" b="1" dirty="0">
                          <a:effectLst/>
                        </a:rPr>
                        <a:t>Postojeće institucijske prakse</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a:txBody>
                    <a:bodyPr/>
                    <a:lstStyle/>
                    <a:p>
                      <a:pPr>
                        <a:lnSpc>
                          <a:spcPct val="107000"/>
                        </a:lnSpc>
                        <a:spcAft>
                          <a:spcPts val="800"/>
                        </a:spcAft>
                      </a:pPr>
                      <a:r>
                        <a:rPr lang="hr-HR" sz="800" b="1" dirty="0">
                          <a:effectLst/>
                        </a:rPr>
                        <a:t>Potrebne aktivnosti</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a:txBody>
                    <a:bodyPr/>
                    <a:lstStyle/>
                    <a:p>
                      <a:pPr>
                        <a:lnSpc>
                          <a:spcPct val="107000"/>
                        </a:lnSpc>
                        <a:spcAft>
                          <a:spcPts val="800"/>
                        </a:spcAft>
                      </a:pPr>
                      <a:r>
                        <a:rPr lang="hr-HR" sz="800" b="1" dirty="0">
                          <a:effectLst/>
                        </a:rPr>
                        <a:t>Kada / Tko</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extLst>
                  <a:ext uri="{0D108BD9-81ED-4DB2-BD59-A6C34878D82A}">
                    <a16:rowId xmlns:a16="http://schemas.microsoft.com/office/drawing/2014/main" val="2559836918"/>
                  </a:ext>
                </a:extLst>
              </a:tr>
              <a:tr h="3082605">
                <a:tc>
                  <a:txBody>
                    <a:bodyPr/>
                    <a:lstStyle/>
                    <a:p>
                      <a:pPr>
                        <a:lnSpc>
                          <a:spcPct val="107000"/>
                        </a:lnSpc>
                        <a:spcAft>
                          <a:spcPts val="0"/>
                        </a:spcAft>
                      </a:pPr>
                      <a:r>
                        <a:rPr lang="hr-HR" sz="800" dirty="0">
                          <a:effectLst/>
                        </a:rPr>
                        <a:t>Nema ograničenja za primjenu načela</a:t>
                      </a:r>
                      <a:endParaRPr lang="en-US" sz="900" dirty="0">
                        <a:effectLst/>
                      </a:endParaRPr>
                    </a:p>
                    <a:p>
                      <a:pPr>
                        <a:lnSpc>
                          <a:spcPct val="107000"/>
                        </a:lnSpc>
                        <a:spcAft>
                          <a:spcPts val="0"/>
                        </a:spcAft>
                      </a:pPr>
                      <a:r>
                        <a:rPr lang="hr-HR"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a:txBody>
                    <a:bodyPr/>
                    <a:lstStyle/>
                    <a:p>
                      <a:pPr>
                        <a:lnSpc>
                          <a:spcPct val="107000"/>
                        </a:lnSpc>
                        <a:spcAft>
                          <a:spcPts val="800"/>
                        </a:spcAft>
                      </a:pPr>
                      <a:r>
                        <a:rPr lang="hr-HR" sz="800" dirty="0">
                          <a:effectLst/>
                        </a:rPr>
                        <a:t>Naputak o mobilnosti </a:t>
                      </a:r>
                      <a:endParaRPr lang="en-US" sz="900" dirty="0">
                        <a:effectLst/>
                      </a:endParaRPr>
                    </a:p>
                    <a:p>
                      <a:pPr>
                        <a:lnSpc>
                          <a:spcPct val="107000"/>
                        </a:lnSpc>
                        <a:spcAft>
                          <a:spcPts val="800"/>
                        </a:spcAft>
                      </a:pPr>
                      <a:r>
                        <a:rPr lang="hr-HR" sz="800" dirty="0">
                          <a:effectLst/>
                        </a:rPr>
                        <a:t>Pravilnik o studijima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a:txBody>
                    <a:bodyPr/>
                    <a:lstStyle/>
                    <a:p>
                      <a:pPr>
                        <a:lnSpc>
                          <a:spcPct val="107000"/>
                        </a:lnSpc>
                        <a:spcAft>
                          <a:spcPts val="800"/>
                        </a:spcAft>
                      </a:pPr>
                      <a:r>
                        <a:rPr lang="hr-HR" sz="800" dirty="0">
                          <a:effectLst/>
                        </a:rPr>
                        <a:t>Nedovoljno vrednovana stručna usavršavanja.</a:t>
                      </a:r>
                      <a:endParaRPr lang="en-US" sz="900" dirty="0">
                        <a:effectLst/>
                      </a:endParaRPr>
                    </a:p>
                    <a:p>
                      <a:pPr>
                        <a:lnSpc>
                          <a:spcPct val="107000"/>
                        </a:lnSpc>
                        <a:spcAft>
                          <a:spcPts val="800"/>
                        </a:spcAft>
                      </a:pPr>
                      <a:r>
                        <a:rPr lang="hr-HR" sz="800" dirty="0">
                          <a:effectLst/>
                        </a:rPr>
                        <a:t>Institucijskim pravilima regulirano je korištenje </a:t>
                      </a:r>
                      <a:r>
                        <a:rPr lang="hr-HR" sz="800" dirty="0" err="1">
                          <a:effectLst/>
                        </a:rPr>
                        <a:t>sabbatical</a:t>
                      </a:r>
                      <a:r>
                        <a:rPr lang="hr-HR" sz="800" dirty="0">
                          <a:effectLst/>
                        </a:rPr>
                        <a:t>-a.</a:t>
                      </a:r>
                      <a:endParaRPr lang="en-US" sz="900" dirty="0">
                        <a:effectLst/>
                      </a:endParaRPr>
                    </a:p>
                    <a:p>
                      <a:pPr>
                        <a:lnSpc>
                          <a:spcPct val="107000"/>
                        </a:lnSpc>
                        <a:spcAft>
                          <a:spcPts val="800"/>
                        </a:spcAft>
                      </a:pPr>
                      <a:r>
                        <a:rPr lang="hr-HR" sz="800" dirty="0">
                          <a:effectLst/>
                        </a:rPr>
                        <a:t>Znanstvena mobilnost u vidu boravka u drugom istraživačkom području se vrednuje </a:t>
                      </a:r>
                      <a:endParaRPr lang="en-US" sz="900" dirty="0">
                        <a:effectLst/>
                      </a:endParaRPr>
                    </a:p>
                    <a:p>
                      <a:pPr>
                        <a:lnSpc>
                          <a:spcPct val="107000"/>
                        </a:lnSpc>
                        <a:spcAft>
                          <a:spcPts val="800"/>
                        </a:spcAft>
                      </a:pPr>
                      <a:r>
                        <a:rPr lang="hr-HR" sz="800" dirty="0">
                          <a:effectLst/>
                        </a:rPr>
                        <a:t>Zbog opterećenja u nastavi, stariji istraživači često u praksi ne mogu odlaziti na znanstvena i stručna usavršavanja.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a:txBody>
                    <a:bodyPr/>
                    <a:lstStyle/>
                    <a:p>
                      <a:pPr>
                        <a:lnSpc>
                          <a:spcPct val="107000"/>
                        </a:lnSpc>
                        <a:spcAft>
                          <a:spcPts val="800"/>
                        </a:spcAft>
                      </a:pPr>
                      <a:r>
                        <a:rPr lang="hr-HR" sz="800" dirty="0">
                          <a:effectLst/>
                        </a:rPr>
                        <a:t>1. Izrada osobne zbirke podataka radi praćenja mobilnosti.</a:t>
                      </a:r>
                      <a:endParaRPr lang="en-US" sz="900" dirty="0">
                        <a:effectLst/>
                      </a:endParaRPr>
                    </a:p>
                    <a:p>
                      <a:pPr>
                        <a:lnSpc>
                          <a:spcPct val="107000"/>
                        </a:lnSpc>
                        <a:spcAft>
                          <a:spcPts val="800"/>
                        </a:spcAft>
                      </a:pPr>
                      <a:r>
                        <a:rPr lang="hr-HR" sz="800" dirty="0">
                          <a:effectLst/>
                        </a:rPr>
                        <a:t>2. Stimulirati post-doktorsko usavršavanje u inozemstvu i na institucijama RH i adekvatno vrednovati usavršavanja.</a:t>
                      </a:r>
                      <a:endParaRPr lang="en-US" sz="900" dirty="0">
                        <a:effectLst/>
                      </a:endParaRPr>
                    </a:p>
                    <a:p>
                      <a:pPr>
                        <a:lnSpc>
                          <a:spcPct val="107000"/>
                        </a:lnSpc>
                        <a:spcAft>
                          <a:spcPts val="800"/>
                        </a:spcAft>
                      </a:pPr>
                      <a:r>
                        <a:rPr lang="hr-HR" sz="800" dirty="0">
                          <a:effectLst/>
                        </a:rPr>
                        <a:t>3. Poticanje mobilnosti </a:t>
                      </a:r>
                      <a:r>
                        <a:rPr lang="hr-HR" sz="800" dirty="0" err="1">
                          <a:effectLst/>
                        </a:rPr>
                        <a:t>doktoranata</a:t>
                      </a:r>
                      <a:r>
                        <a:rPr lang="hr-HR" sz="800" dirty="0">
                          <a:effectLst/>
                        </a:rPr>
                        <a:t> i post-</a:t>
                      </a:r>
                      <a:r>
                        <a:rPr lang="hr-HR" sz="800" dirty="0" err="1">
                          <a:effectLst/>
                        </a:rPr>
                        <a:t>doktoranata</a:t>
                      </a:r>
                      <a:r>
                        <a:rPr lang="hr-HR" sz="800" dirty="0">
                          <a:effectLst/>
                        </a:rPr>
                        <a:t>.</a:t>
                      </a:r>
                      <a:endParaRPr lang="en-US" sz="900" dirty="0">
                        <a:effectLst/>
                      </a:endParaRPr>
                    </a:p>
                    <a:p>
                      <a:pPr>
                        <a:lnSpc>
                          <a:spcPct val="107000"/>
                        </a:lnSpc>
                        <a:spcAft>
                          <a:spcPts val="800"/>
                        </a:spcAft>
                      </a:pPr>
                      <a:r>
                        <a:rPr lang="hr-HR" sz="800" dirty="0">
                          <a:effectLst/>
                        </a:rPr>
                        <a:t>4. Poticanje stručnog usavršavanja i drugih oblika mobilnosti kroz stvaranje institucionalnih mogućnosti za odsustvo istraživača.</a:t>
                      </a:r>
                      <a:endParaRPr lang="en-US" sz="900" dirty="0">
                        <a:effectLst/>
                      </a:endParaRPr>
                    </a:p>
                    <a:p>
                      <a:pPr>
                        <a:lnSpc>
                          <a:spcPct val="107000"/>
                        </a:lnSpc>
                        <a:spcAft>
                          <a:spcPts val="800"/>
                        </a:spcAft>
                      </a:pPr>
                      <a:r>
                        <a:rPr lang="hr-HR" sz="800" dirty="0">
                          <a:effectLst/>
                        </a:rPr>
                        <a:t>5. Izrada osobne zbirke podataka kroz koju će se pratiti (i nagrađivati) povećanje mobilnosti.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tc>
                  <a:txBody>
                    <a:bodyPr/>
                    <a:lstStyle/>
                    <a:p>
                      <a:pPr>
                        <a:lnSpc>
                          <a:spcPct val="107000"/>
                        </a:lnSpc>
                        <a:spcAft>
                          <a:spcPts val="800"/>
                        </a:spcAft>
                      </a:pPr>
                      <a:r>
                        <a:rPr lang="hr-HR" sz="800" dirty="0">
                          <a:effectLst/>
                        </a:rPr>
                        <a:t>Ured za mobilnost / Kontinuirano</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806" marR="49806" marT="0" marB="0"/>
                </a:tc>
                <a:extLst>
                  <a:ext uri="{0D108BD9-81ED-4DB2-BD59-A6C34878D82A}">
                    <a16:rowId xmlns:a16="http://schemas.microsoft.com/office/drawing/2014/main" val="1500904770"/>
                  </a:ext>
                </a:extLst>
              </a:tr>
            </a:tbl>
          </a:graphicData>
        </a:graphic>
      </p:graphicFrame>
    </p:spTree>
    <p:extLst>
      <p:ext uri="{BB962C8B-B14F-4D97-AF65-F5344CB8AC3E}">
        <p14:creationId xmlns:p14="http://schemas.microsoft.com/office/powerpoint/2010/main" val="2260089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9907" y="964692"/>
            <a:ext cx="9980260" cy="1188720"/>
          </a:xfrm>
        </p:spPr>
        <p:txBody>
          <a:bodyPr>
            <a:noAutofit/>
          </a:bodyPr>
          <a:lstStyle/>
          <a:p>
            <a:pPr algn="l"/>
            <a:r>
              <a:rPr lang="en-US" sz="1600" dirty="0" err="1"/>
              <a:t>Europska</a:t>
            </a:r>
            <a:r>
              <a:rPr lang="en-US" sz="1600" dirty="0"/>
              <a:t> </a:t>
            </a:r>
            <a:r>
              <a:rPr lang="en-US" sz="1600" dirty="0" err="1"/>
              <a:t>povelja</a:t>
            </a:r>
            <a:r>
              <a:rPr lang="en-US" sz="1600" dirty="0"/>
              <a:t> za </a:t>
            </a:r>
            <a:r>
              <a:rPr lang="en-US" sz="1600" dirty="0" err="1" smtClean="0"/>
              <a:t>istraživače</a:t>
            </a:r>
            <a:r>
              <a:rPr lang="hr-HR" sz="1600" dirty="0" smtClean="0"/>
              <a:t/>
            </a:r>
            <a:br>
              <a:rPr lang="hr-HR" sz="1600" dirty="0" smtClean="0"/>
            </a:br>
            <a:r>
              <a:rPr lang="en-US" sz="1600" dirty="0" err="1" smtClean="0"/>
              <a:t>Kodeks</a:t>
            </a:r>
            <a:r>
              <a:rPr lang="en-US" sz="1600" dirty="0" smtClean="0"/>
              <a:t> </a:t>
            </a:r>
            <a:r>
              <a:rPr lang="en-US" sz="1600" dirty="0"/>
              <a:t>o </a:t>
            </a:r>
            <a:r>
              <a:rPr lang="en-US" sz="1600" dirty="0" err="1"/>
              <a:t>zapošljavanju</a:t>
            </a:r>
            <a:r>
              <a:rPr lang="en-US" sz="1600" dirty="0"/>
              <a:t> </a:t>
            </a:r>
            <a:r>
              <a:rPr lang="en-US" sz="1600" dirty="0" err="1"/>
              <a:t>istraživača</a:t>
            </a:r>
            <a:r>
              <a:rPr lang="en-US" sz="1600" dirty="0"/>
              <a:t/>
            </a:r>
            <a:br>
              <a:rPr lang="en-US" sz="1600" dirty="0"/>
            </a:br>
            <a:r>
              <a:rPr lang="en-US" sz="1600" dirty="0" err="1"/>
              <a:t>Strategija</a:t>
            </a:r>
            <a:r>
              <a:rPr lang="en-US" sz="1600" dirty="0"/>
              <a:t> </a:t>
            </a:r>
            <a:r>
              <a:rPr lang="en-US" sz="1600" dirty="0" err="1"/>
              <a:t>ljudskih</a:t>
            </a:r>
            <a:r>
              <a:rPr lang="en-US" sz="1600" dirty="0"/>
              <a:t> </a:t>
            </a:r>
            <a:r>
              <a:rPr lang="en-US" sz="1600" dirty="0" err="1"/>
              <a:t>resursa</a:t>
            </a:r>
            <a:r>
              <a:rPr lang="en-US" sz="1600" dirty="0"/>
              <a:t> </a:t>
            </a:r>
            <a:r>
              <a:rPr lang="en-US" sz="1600" dirty="0" err="1"/>
              <a:t>kroz</a:t>
            </a:r>
            <a:r>
              <a:rPr lang="en-US" sz="1600" dirty="0"/>
              <a:t> </a:t>
            </a:r>
            <a:r>
              <a:rPr lang="en-US" sz="1600" dirty="0" err="1"/>
              <a:t>primjenu</a:t>
            </a:r>
            <a:r>
              <a:rPr lang="en-US" sz="1600" dirty="0"/>
              <a:t> </a:t>
            </a:r>
            <a:r>
              <a:rPr lang="en-US" sz="1600" dirty="0" err="1"/>
              <a:t>Povelje</a:t>
            </a:r>
            <a:r>
              <a:rPr lang="en-US" sz="1600" dirty="0"/>
              <a:t> </a:t>
            </a:r>
            <a:r>
              <a:rPr lang="en-US" sz="1600" dirty="0" err="1"/>
              <a:t>i</a:t>
            </a:r>
            <a:r>
              <a:rPr lang="en-US" sz="1600" dirty="0"/>
              <a:t> </a:t>
            </a:r>
            <a:r>
              <a:rPr lang="en-US" sz="1600" dirty="0" err="1"/>
              <a:t>Kodeksa</a:t>
            </a:r>
            <a:r>
              <a:rPr lang="en-US" sz="1600" dirty="0"/>
              <a:t/>
            </a:r>
            <a:br>
              <a:rPr lang="en-US" sz="1600" dirty="0"/>
            </a:br>
            <a:endParaRPr lang="en-US" sz="1600" dirty="0"/>
          </a:p>
        </p:txBody>
      </p:sp>
      <p:sp>
        <p:nvSpPr>
          <p:cNvPr id="3" name="Title 1"/>
          <p:cNvSpPr txBox="1">
            <a:spLocks/>
          </p:cNvSpPr>
          <p:nvPr/>
        </p:nvSpPr>
        <p:spPr>
          <a:xfrm>
            <a:off x="709907" y="2347375"/>
            <a:ext cx="7729728" cy="603643"/>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a:lstStyle>
          <a:p>
            <a:pPr algn="l"/>
            <a:r>
              <a:rPr lang="en-US" sz="1600" dirty="0"/>
              <a:t>I. </a:t>
            </a:r>
            <a:r>
              <a:rPr lang="en-US" sz="1600" dirty="0" err="1"/>
              <a:t>Etički</a:t>
            </a:r>
            <a:r>
              <a:rPr lang="en-US" sz="1600" dirty="0"/>
              <a:t> </a:t>
            </a:r>
            <a:r>
              <a:rPr lang="en-US" sz="1600" dirty="0" err="1"/>
              <a:t>i</a:t>
            </a:r>
            <a:r>
              <a:rPr lang="en-US" sz="1600" dirty="0"/>
              <a:t> </a:t>
            </a:r>
            <a:r>
              <a:rPr lang="en-US" sz="1600" dirty="0" err="1"/>
              <a:t>profesionalni</a:t>
            </a:r>
            <a:r>
              <a:rPr lang="en-US" sz="1600" dirty="0"/>
              <a:t> </a:t>
            </a:r>
            <a:r>
              <a:rPr lang="en-US" sz="1600" dirty="0" err="1"/>
              <a:t>aspekti</a:t>
            </a:r>
            <a:endParaRPr lang="en-US" sz="1600" dirty="0"/>
          </a:p>
        </p:txBody>
      </p:sp>
      <p:sp>
        <p:nvSpPr>
          <p:cNvPr id="5" name="Title 1"/>
          <p:cNvSpPr txBox="1">
            <a:spLocks/>
          </p:cNvSpPr>
          <p:nvPr/>
        </p:nvSpPr>
        <p:spPr>
          <a:xfrm>
            <a:off x="709907" y="3303338"/>
            <a:ext cx="11027664" cy="3305279"/>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a:lstStyle>
          <a:p>
            <a:pPr algn="l"/>
            <a:r>
              <a:rPr lang="en-US" sz="1600" dirty="0" smtClean="0"/>
              <a:t/>
            </a:r>
            <a:br>
              <a:rPr lang="en-US" sz="1600" dirty="0" smtClean="0"/>
            </a:b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8869099"/>
              </p:ext>
            </p:extLst>
          </p:nvPr>
        </p:nvGraphicFramePr>
        <p:xfrm>
          <a:off x="709907" y="3303338"/>
          <a:ext cx="11027663" cy="3502378"/>
        </p:xfrm>
        <a:graphic>
          <a:graphicData uri="http://schemas.openxmlformats.org/drawingml/2006/table">
            <a:tbl>
              <a:tblPr>
                <a:tableStyleId>{5C22544A-7EE6-4342-B048-85BDC9FD1C3A}</a:tableStyleId>
              </a:tblPr>
              <a:tblGrid>
                <a:gridCol w="2594848">
                  <a:extLst>
                    <a:ext uri="{9D8B030D-6E8A-4147-A177-3AD203B41FA5}">
                      <a16:colId xmlns:a16="http://schemas.microsoft.com/office/drawing/2014/main" val="1080847197"/>
                    </a:ext>
                  </a:extLst>
                </a:gridCol>
                <a:gridCol w="2356009">
                  <a:extLst>
                    <a:ext uri="{9D8B030D-6E8A-4147-A177-3AD203B41FA5}">
                      <a16:colId xmlns:a16="http://schemas.microsoft.com/office/drawing/2014/main" val="3143698695"/>
                    </a:ext>
                  </a:extLst>
                </a:gridCol>
                <a:gridCol w="2356884">
                  <a:extLst>
                    <a:ext uri="{9D8B030D-6E8A-4147-A177-3AD203B41FA5}">
                      <a16:colId xmlns:a16="http://schemas.microsoft.com/office/drawing/2014/main" val="3000060970"/>
                    </a:ext>
                  </a:extLst>
                </a:gridCol>
                <a:gridCol w="2356009">
                  <a:extLst>
                    <a:ext uri="{9D8B030D-6E8A-4147-A177-3AD203B41FA5}">
                      <a16:colId xmlns:a16="http://schemas.microsoft.com/office/drawing/2014/main" val="3979565765"/>
                    </a:ext>
                  </a:extLst>
                </a:gridCol>
                <a:gridCol w="1363913">
                  <a:extLst>
                    <a:ext uri="{9D8B030D-6E8A-4147-A177-3AD203B41FA5}">
                      <a16:colId xmlns:a16="http://schemas.microsoft.com/office/drawing/2014/main" val="1212468807"/>
                    </a:ext>
                  </a:extLst>
                </a:gridCol>
              </a:tblGrid>
              <a:tr h="1094215">
                <a:tc gridSpan="5">
                  <a:txBody>
                    <a:bodyPr/>
                    <a:lstStyle/>
                    <a:p>
                      <a:pPr marL="228600" indent="-228600">
                        <a:lnSpc>
                          <a:spcPct val="107000"/>
                        </a:lnSpc>
                        <a:spcAft>
                          <a:spcPts val="0"/>
                        </a:spcAft>
                        <a:buAutoNum type="arabicPeriod"/>
                      </a:pPr>
                      <a:r>
                        <a:rPr lang="hr-HR" sz="1800" b="1" dirty="0" smtClean="0">
                          <a:effectLst/>
                        </a:rPr>
                        <a:t>Sloboda istraživanja</a:t>
                      </a:r>
                    </a:p>
                    <a:p>
                      <a:pPr marL="0" indent="0">
                        <a:lnSpc>
                          <a:spcPct val="107000"/>
                        </a:lnSpc>
                        <a:spcAft>
                          <a:spcPts val="0"/>
                        </a:spcAft>
                        <a:buNone/>
                      </a:pPr>
                      <a:endParaRPr lang="en-US" sz="900" dirty="0">
                        <a:effectLst/>
                      </a:endParaRPr>
                    </a:p>
                    <a:p>
                      <a:pPr>
                        <a:lnSpc>
                          <a:spcPct val="107000"/>
                        </a:lnSpc>
                        <a:spcAft>
                          <a:spcPts val="0"/>
                        </a:spcAft>
                      </a:pPr>
                      <a:r>
                        <a:rPr lang="hr-HR" sz="900" dirty="0">
                          <a:effectLst/>
                        </a:rPr>
                        <a:t>Istraživači trebaju usmjeriti svoja istraživanja na dobrobit čovječanstva i promicanje granica istraživačkih spoznaja, pri čemu trebaju imati zajamčenu slobodu misli i istraživanja, te slobodu određivanja metoda rješavanja problema, sukladno priznatim etičkim principima i praksama.</a:t>
                      </a:r>
                      <a:endParaRPr lang="en-US" sz="900" dirty="0">
                        <a:effectLst/>
                      </a:endParaRPr>
                    </a:p>
                    <a:p>
                      <a:pPr>
                        <a:lnSpc>
                          <a:spcPct val="107000"/>
                        </a:lnSpc>
                        <a:spcAft>
                          <a:spcPts val="0"/>
                        </a:spcAft>
                      </a:pPr>
                      <a:r>
                        <a:rPr lang="hr-HR" sz="900" dirty="0">
                          <a:effectLst/>
                        </a:rPr>
                        <a:t>Međutim, istraživači bi trebali prepoznati i ograničenja te slobode koja mogu proizaći iz određenih okolnosti istraživanja ili operativna ograničenja, npr. iz proračunskih ili infrastrukturnih razloga ili iz razloga zaštite intelektualnog vlasništva.</a:t>
                      </a:r>
                      <a:endParaRPr lang="en-US" sz="900" dirty="0">
                        <a:effectLst/>
                      </a:endParaRPr>
                    </a:p>
                    <a:p>
                      <a:pPr>
                        <a:lnSpc>
                          <a:spcPct val="107000"/>
                        </a:lnSpc>
                        <a:spcAft>
                          <a:spcPts val="0"/>
                        </a:spcAft>
                      </a:pPr>
                      <a:r>
                        <a:rPr lang="hr-HR" sz="900" dirty="0">
                          <a:effectLst/>
                        </a:rPr>
                        <a:t>Ipak, takva ograničenja ne bi trebala ugroziti priznate etičke principe i prakse, koje su istraživači dužni poštivati.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75162602"/>
                  </a:ext>
                </a:extLst>
              </a:tr>
              <a:tr h="382190">
                <a:tc>
                  <a:txBody>
                    <a:bodyPr/>
                    <a:lstStyle/>
                    <a:p>
                      <a:pPr>
                        <a:lnSpc>
                          <a:spcPct val="107000"/>
                        </a:lnSpc>
                        <a:spcAft>
                          <a:spcPts val="0"/>
                        </a:spcAft>
                      </a:pPr>
                      <a:r>
                        <a:rPr lang="hr-HR" sz="900" b="1" dirty="0">
                          <a:effectLst/>
                        </a:rPr>
                        <a:t>Relevantno zakonodavstvo ( koje dopušta ili ne dopušta primjenu ovog načela)</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a:txBody>
                    <a:bodyPr/>
                    <a:lstStyle/>
                    <a:p>
                      <a:pPr>
                        <a:lnSpc>
                          <a:spcPct val="107000"/>
                        </a:lnSpc>
                        <a:spcAft>
                          <a:spcPts val="800"/>
                        </a:spcAft>
                      </a:pPr>
                      <a:r>
                        <a:rPr lang="hr-HR" sz="900" b="1" dirty="0">
                          <a:effectLst/>
                        </a:rPr>
                        <a:t>Postojeća institucijska pravila</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a:txBody>
                    <a:bodyPr/>
                    <a:lstStyle/>
                    <a:p>
                      <a:pPr>
                        <a:lnSpc>
                          <a:spcPct val="107000"/>
                        </a:lnSpc>
                        <a:spcAft>
                          <a:spcPts val="800"/>
                        </a:spcAft>
                      </a:pPr>
                      <a:r>
                        <a:rPr lang="hr-HR" sz="900" b="1" dirty="0">
                          <a:effectLst/>
                        </a:rPr>
                        <a:t>Postojeće institucijske prakse</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a:txBody>
                    <a:bodyPr/>
                    <a:lstStyle/>
                    <a:p>
                      <a:pPr>
                        <a:lnSpc>
                          <a:spcPct val="107000"/>
                        </a:lnSpc>
                        <a:spcAft>
                          <a:spcPts val="800"/>
                        </a:spcAft>
                      </a:pPr>
                      <a:r>
                        <a:rPr lang="hr-HR" sz="900" b="1" dirty="0">
                          <a:effectLst/>
                        </a:rPr>
                        <a:t>Potrebne aktivnosti</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a:txBody>
                    <a:bodyPr/>
                    <a:lstStyle/>
                    <a:p>
                      <a:pPr>
                        <a:lnSpc>
                          <a:spcPct val="107000"/>
                        </a:lnSpc>
                        <a:spcAft>
                          <a:spcPts val="800"/>
                        </a:spcAft>
                      </a:pPr>
                      <a:r>
                        <a:rPr lang="hr-HR" sz="900" b="1" dirty="0">
                          <a:effectLst/>
                        </a:rPr>
                        <a:t>Kada / Tko</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extLst>
                  <a:ext uri="{0D108BD9-81ED-4DB2-BD59-A6C34878D82A}">
                    <a16:rowId xmlns:a16="http://schemas.microsoft.com/office/drawing/2014/main" val="2694080396"/>
                  </a:ext>
                </a:extLst>
              </a:tr>
              <a:tr h="1953566">
                <a:tc>
                  <a:txBody>
                    <a:bodyPr/>
                    <a:lstStyle/>
                    <a:p>
                      <a:pPr>
                        <a:lnSpc>
                          <a:spcPct val="107000"/>
                        </a:lnSpc>
                        <a:spcAft>
                          <a:spcPts val="0"/>
                        </a:spcAft>
                      </a:pPr>
                      <a:r>
                        <a:rPr lang="hr-HR" sz="800" dirty="0">
                          <a:effectLst/>
                        </a:rPr>
                        <a:t>Ustav Republike Hrvatske – čl. 68. i 69.</a:t>
                      </a:r>
                      <a:endParaRPr lang="en-US" sz="900" dirty="0">
                        <a:effectLst/>
                      </a:endParaRPr>
                    </a:p>
                    <a:p>
                      <a:pPr>
                        <a:lnSpc>
                          <a:spcPct val="107000"/>
                        </a:lnSpc>
                        <a:spcAft>
                          <a:spcPts val="0"/>
                        </a:spcAft>
                      </a:pPr>
                      <a:r>
                        <a:rPr lang="hr-HR" sz="800" dirty="0">
                          <a:effectLst/>
                        </a:rPr>
                        <a:t> </a:t>
                      </a:r>
                      <a:endParaRPr lang="en-US" sz="900" dirty="0">
                        <a:effectLst/>
                      </a:endParaRPr>
                    </a:p>
                    <a:p>
                      <a:pPr>
                        <a:lnSpc>
                          <a:spcPct val="107000"/>
                        </a:lnSpc>
                        <a:spcAft>
                          <a:spcPts val="0"/>
                        </a:spcAft>
                      </a:pPr>
                      <a:r>
                        <a:rPr lang="hr-HR" sz="800" dirty="0">
                          <a:effectLst/>
                        </a:rPr>
                        <a:t>Zakon o visokom obrazovanju i znanstvenoj djelatnosti (NN 119/2022) – članak 2. i 3.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a:txBody>
                    <a:bodyPr/>
                    <a:lstStyle/>
                    <a:p>
                      <a:pPr>
                        <a:lnSpc>
                          <a:spcPct val="107000"/>
                        </a:lnSpc>
                        <a:spcAft>
                          <a:spcPts val="800"/>
                        </a:spcAft>
                      </a:pPr>
                      <a:r>
                        <a:rPr lang="hr-HR" sz="800" dirty="0">
                          <a:effectLst/>
                        </a:rPr>
                        <a:t>Etički kodeks – čl. 4. Akademska sloboda</a:t>
                      </a:r>
                      <a:endParaRPr lang="en-US" sz="900" dirty="0">
                        <a:effectLst/>
                      </a:endParaRPr>
                    </a:p>
                    <a:p>
                      <a:pPr>
                        <a:lnSpc>
                          <a:spcPct val="107000"/>
                        </a:lnSpc>
                        <a:spcAft>
                          <a:spcPts val="800"/>
                        </a:spcAft>
                      </a:pPr>
                      <a:r>
                        <a:rPr lang="hr-HR" sz="800" dirty="0">
                          <a:effectLst/>
                        </a:rPr>
                        <a:t>Pravilnik o procjeni etičnosti istraživanja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a:txBody>
                    <a:bodyPr/>
                    <a:lstStyle/>
                    <a:p>
                      <a:pPr>
                        <a:lnSpc>
                          <a:spcPct val="107000"/>
                        </a:lnSpc>
                        <a:spcAft>
                          <a:spcPts val="800"/>
                        </a:spcAft>
                      </a:pPr>
                      <a:r>
                        <a:rPr lang="hr-HR" sz="800" dirty="0">
                          <a:effectLst/>
                        </a:rPr>
                        <a:t>Ne postoji praksa potpisivanja Izjava prilikom zapošljavanja</a:t>
                      </a:r>
                      <a:endParaRPr lang="en-US" sz="900" dirty="0">
                        <a:effectLst/>
                      </a:endParaRPr>
                    </a:p>
                    <a:p>
                      <a:pPr>
                        <a:lnSpc>
                          <a:spcPct val="107000"/>
                        </a:lnSpc>
                        <a:spcAft>
                          <a:spcPts val="800"/>
                        </a:spcAft>
                      </a:pPr>
                      <a:r>
                        <a:rPr lang="hr-HR" sz="800" dirty="0">
                          <a:effectLst/>
                        </a:rPr>
                        <a:t>Samostalnost istraživača od stupnja docenta</a:t>
                      </a:r>
                      <a:endParaRPr lang="en-US" sz="900" dirty="0">
                        <a:effectLst/>
                      </a:endParaRPr>
                    </a:p>
                    <a:p>
                      <a:pPr>
                        <a:lnSpc>
                          <a:spcPct val="107000"/>
                        </a:lnSpc>
                        <a:spcAft>
                          <a:spcPts val="800"/>
                        </a:spcAft>
                      </a:pPr>
                      <a:r>
                        <a:rPr lang="hr-HR" sz="800" dirty="0">
                          <a:effectLst/>
                        </a:rPr>
                        <a:t>Povjerenstvo za procjenu etičnosti istraživanja</a:t>
                      </a:r>
                      <a:endParaRPr lang="en-US" sz="900" dirty="0">
                        <a:effectLst/>
                      </a:endParaRPr>
                    </a:p>
                    <a:p>
                      <a:pPr>
                        <a:lnSpc>
                          <a:spcPct val="107000"/>
                        </a:lnSpc>
                        <a:spcAft>
                          <a:spcPts val="800"/>
                        </a:spcAft>
                      </a:pPr>
                      <a:r>
                        <a:rPr lang="hr-HR"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a:txBody>
                    <a:bodyPr/>
                    <a:lstStyle/>
                    <a:p>
                      <a:pPr>
                        <a:lnSpc>
                          <a:spcPct val="107000"/>
                        </a:lnSpc>
                        <a:spcAft>
                          <a:spcPts val="800"/>
                        </a:spcAft>
                      </a:pPr>
                      <a:r>
                        <a:rPr lang="hr-HR" sz="800" dirty="0">
                          <a:effectLst/>
                        </a:rPr>
                        <a:t>Periodična analiza stanja i evaluacija poštivanja relevantnog zakonodavstva i etičkog kodeksa po pitanju slobode istraživanja</a:t>
                      </a:r>
                      <a:endParaRPr lang="en-US" sz="900" dirty="0">
                        <a:effectLst/>
                      </a:endParaRPr>
                    </a:p>
                    <a:p>
                      <a:pPr>
                        <a:lnSpc>
                          <a:spcPct val="107000"/>
                        </a:lnSpc>
                        <a:spcAft>
                          <a:spcPts val="800"/>
                        </a:spcAft>
                      </a:pPr>
                      <a:r>
                        <a:rPr lang="hr-HR" sz="800" dirty="0">
                          <a:effectLst/>
                        </a:rPr>
                        <a:t>Podizanje svijesti o važnosti slobode istraživanja putem tribina, radionica, okruglih stolova</a:t>
                      </a:r>
                      <a:endParaRPr lang="en-US" sz="900" dirty="0">
                        <a:effectLst/>
                      </a:endParaRPr>
                    </a:p>
                    <a:p>
                      <a:pPr>
                        <a:lnSpc>
                          <a:spcPct val="107000"/>
                        </a:lnSpc>
                        <a:spcAft>
                          <a:spcPts val="800"/>
                        </a:spcAft>
                      </a:pPr>
                      <a:r>
                        <a:rPr lang="hr-HR" sz="800" dirty="0">
                          <a:effectLst/>
                        </a:rPr>
                        <a:t>Uvođenje potpisivanja izjava prilikom zapošljavanja uz uručivanje Etičkog kodeksa Sveučilišta J.D. u Puli, Povelje i Kodeksa</a:t>
                      </a:r>
                      <a:endParaRPr lang="en-US" sz="900" dirty="0">
                        <a:effectLst/>
                      </a:endParaRPr>
                    </a:p>
                    <a:p>
                      <a:pPr>
                        <a:lnSpc>
                          <a:spcPct val="107000"/>
                        </a:lnSpc>
                        <a:spcAft>
                          <a:spcPts val="800"/>
                        </a:spcAft>
                      </a:pPr>
                      <a:r>
                        <a:rPr lang="hr-HR" sz="800" dirty="0">
                          <a:effectLst/>
                        </a:rPr>
                        <a:t>Stimuliranje mladih samostalnosti istraživača uz nadzor i redovite godišnje provjere uspješnosti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tc>
                  <a:txBody>
                    <a:bodyPr/>
                    <a:lstStyle/>
                    <a:p>
                      <a:pPr>
                        <a:lnSpc>
                          <a:spcPct val="107000"/>
                        </a:lnSpc>
                        <a:spcAft>
                          <a:spcPts val="800"/>
                        </a:spcAft>
                      </a:pPr>
                      <a:r>
                        <a:rPr lang="hr-HR" sz="800" dirty="0">
                          <a:effectLst/>
                        </a:rPr>
                        <a:t>Etička povjerenstva / kontinuirano najmanje jednom godišnje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8733" marR="48733" marT="0" marB="0"/>
                </a:tc>
                <a:extLst>
                  <a:ext uri="{0D108BD9-81ED-4DB2-BD59-A6C34878D82A}">
                    <a16:rowId xmlns:a16="http://schemas.microsoft.com/office/drawing/2014/main" val="1540525033"/>
                  </a:ext>
                </a:extLst>
              </a:tr>
            </a:tbl>
          </a:graphicData>
        </a:graphic>
      </p:graphicFrame>
    </p:spTree>
    <p:extLst>
      <p:ext uri="{BB962C8B-B14F-4D97-AF65-F5344CB8AC3E}">
        <p14:creationId xmlns:p14="http://schemas.microsoft.com/office/powerpoint/2010/main" val="875150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2224132"/>
              </p:ext>
            </p:extLst>
          </p:nvPr>
        </p:nvGraphicFramePr>
        <p:xfrm>
          <a:off x="714895" y="315885"/>
          <a:ext cx="11114116" cy="3047709"/>
        </p:xfrm>
        <a:graphic>
          <a:graphicData uri="http://schemas.openxmlformats.org/drawingml/2006/table">
            <a:tbl>
              <a:tblPr>
                <a:tableStyleId>{5C22544A-7EE6-4342-B048-85BDC9FD1C3A}</a:tableStyleId>
              </a:tblPr>
              <a:tblGrid>
                <a:gridCol w="2615189">
                  <a:extLst>
                    <a:ext uri="{9D8B030D-6E8A-4147-A177-3AD203B41FA5}">
                      <a16:colId xmlns:a16="http://schemas.microsoft.com/office/drawing/2014/main" val="3733689677"/>
                    </a:ext>
                  </a:extLst>
                </a:gridCol>
                <a:gridCol w="2374480">
                  <a:extLst>
                    <a:ext uri="{9D8B030D-6E8A-4147-A177-3AD203B41FA5}">
                      <a16:colId xmlns:a16="http://schemas.microsoft.com/office/drawing/2014/main" val="2137832428"/>
                    </a:ext>
                  </a:extLst>
                </a:gridCol>
                <a:gridCol w="2375361">
                  <a:extLst>
                    <a:ext uri="{9D8B030D-6E8A-4147-A177-3AD203B41FA5}">
                      <a16:colId xmlns:a16="http://schemas.microsoft.com/office/drawing/2014/main" val="2706071387"/>
                    </a:ext>
                  </a:extLst>
                </a:gridCol>
                <a:gridCol w="2374480">
                  <a:extLst>
                    <a:ext uri="{9D8B030D-6E8A-4147-A177-3AD203B41FA5}">
                      <a16:colId xmlns:a16="http://schemas.microsoft.com/office/drawing/2014/main" val="93116673"/>
                    </a:ext>
                  </a:extLst>
                </a:gridCol>
                <a:gridCol w="1374606">
                  <a:extLst>
                    <a:ext uri="{9D8B030D-6E8A-4147-A177-3AD203B41FA5}">
                      <a16:colId xmlns:a16="http://schemas.microsoft.com/office/drawing/2014/main" val="2169717147"/>
                    </a:ext>
                  </a:extLst>
                </a:gridCol>
              </a:tblGrid>
              <a:tr h="547290">
                <a:tc gridSpan="5">
                  <a:txBody>
                    <a:bodyPr/>
                    <a:lstStyle/>
                    <a:p>
                      <a:pPr>
                        <a:lnSpc>
                          <a:spcPct val="107000"/>
                        </a:lnSpc>
                        <a:spcAft>
                          <a:spcPts val="0"/>
                        </a:spcAft>
                      </a:pPr>
                      <a:r>
                        <a:rPr lang="hr-HR" sz="1600" b="1" dirty="0">
                          <a:effectLst/>
                        </a:rPr>
                        <a:t>2. Etički </a:t>
                      </a:r>
                      <a:r>
                        <a:rPr lang="hr-HR" sz="1600" b="1" dirty="0" smtClean="0">
                          <a:effectLst/>
                        </a:rPr>
                        <a:t>principi</a:t>
                      </a:r>
                    </a:p>
                    <a:p>
                      <a:pPr>
                        <a:lnSpc>
                          <a:spcPct val="107000"/>
                        </a:lnSpc>
                        <a:spcAft>
                          <a:spcPts val="0"/>
                        </a:spcAft>
                      </a:pPr>
                      <a:endParaRPr lang="en-US" sz="1600" b="1" dirty="0">
                        <a:effectLst/>
                      </a:endParaRPr>
                    </a:p>
                    <a:p>
                      <a:pPr>
                        <a:lnSpc>
                          <a:spcPct val="107000"/>
                        </a:lnSpc>
                        <a:spcAft>
                          <a:spcPts val="0"/>
                        </a:spcAft>
                      </a:pPr>
                      <a:r>
                        <a:rPr lang="hr-HR" sz="800" dirty="0">
                          <a:effectLst/>
                        </a:rPr>
                        <a:t>Istraživači trebaju poštivati priznate etičke prakse i temeljne etičke principe primjenjive na njihovo znanstveno područje kao i etičke standarde dokumentirane u različitim nacionalnim, sektorskim ili institucijskim Etičkim </a:t>
                      </a:r>
                      <a:r>
                        <a:rPr lang="hr-HR" sz="800" dirty="0" smtClean="0">
                          <a:effectLst/>
                        </a:rPr>
                        <a:t>kodeksima</a:t>
                      </a:r>
                    </a:p>
                    <a:p>
                      <a:pPr>
                        <a:lnSpc>
                          <a:spcPct val="107000"/>
                        </a:lnSpc>
                        <a:spcAft>
                          <a:spcPts val="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14184170"/>
                  </a:ext>
                </a:extLst>
              </a:tr>
              <a:tr h="619844">
                <a:tc>
                  <a:txBody>
                    <a:bodyPr/>
                    <a:lstStyle/>
                    <a:p>
                      <a:pPr>
                        <a:lnSpc>
                          <a:spcPct val="107000"/>
                        </a:lnSpc>
                        <a:spcAft>
                          <a:spcPts val="0"/>
                        </a:spcAft>
                      </a:pPr>
                      <a:r>
                        <a:rPr lang="hr-HR" sz="1000" b="1" dirty="0">
                          <a:effectLst/>
                        </a:rPr>
                        <a:t>Relevantno zakonodavstvo ( koje dopušta ili ne dopušta primjenu ovog načela)</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1000" b="1" dirty="0">
                          <a:effectLst/>
                        </a:rPr>
                        <a:t>Postojeća institucijska pravila</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1000" b="1" dirty="0">
                          <a:effectLst/>
                        </a:rPr>
                        <a:t>Postojeće institucijske prakse</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1000" b="1" dirty="0">
                          <a:effectLst/>
                        </a:rPr>
                        <a:t>Potrebne aktivnosti</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1100" b="1" dirty="0">
                          <a:effectLst/>
                        </a:rPr>
                        <a:t>Kada / Tko</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extLst>
                  <a:ext uri="{0D108BD9-81ED-4DB2-BD59-A6C34878D82A}">
                    <a16:rowId xmlns:a16="http://schemas.microsoft.com/office/drawing/2014/main" val="2976751245"/>
                  </a:ext>
                </a:extLst>
              </a:tr>
              <a:tr h="1650879">
                <a:tc>
                  <a:txBody>
                    <a:bodyPr/>
                    <a:lstStyle/>
                    <a:p>
                      <a:pPr>
                        <a:lnSpc>
                          <a:spcPct val="107000"/>
                        </a:lnSpc>
                        <a:spcAft>
                          <a:spcPts val="0"/>
                        </a:spcAft>
                      </a:pPr>
                      <a:r>
                        <a:rPr lang="hr-HR" sz="800">
                          <a:effectLst/>
                        </a:rPr>
                        <a:t>Zakon o visokom obrazovanju i znanstvenoj djelatnosti (NN 119/2022) – članak 55. Etička odgovornost nastavnika, znanstvenika i suradnika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a:effectLst/>
                        </a:rPr>
                        <a:t>Etički kodeks Sveučilišta J.D. u Puli – članak 11.</a:t>
                      </a:r>
                      <a:endParaRPr lang="en-US" sz="1000">
                        <a:effectLst/>
                      </a:endParaRPr>
                    </a:p>
                    <a:p>
                      <a:pPr>
                        <a:lnSpc>
                          <a:spcPct val="107000"/>
                        </a:lnSpc>
                        <a:spcAft>
                          <a:spcPts val="800"/>
                        </a:spcAft>
                      </a:pPr>
                      <a:r>
                        <a:rPr lang="hr-HR" sz="800">
                          <a:effectLst/>
                        </a:rPr>
                        <a:t> </a:t>
                      </a:r>
                      <a:endParaRPr lang="en-US" sz="1000">
                        <a:effectLst/>
                      </a:endParaRPr>
                    </a:p>
                    <a:p>
                      <a:pPr>
                        <a:lnSpc>
                          <a:spcPct val="107000"/>
                        </a:lnSpc>
                        <a:spcAft>
                          <a:spcPts val="800"/>
                        </a:spcAft>
                      </a:pPr>
                      <a:r>
                        <a:rPr lang="hr-HR" sz="800">
                          <a:effectLst/>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dirty="0">
                          <a:effectLst/>
                        </a:rPr>
                        <a:t>Ne postoje institucijske prakse za praćenje poštivanja etičkih normi na istraživačkim projektima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dirty="0">
                          <a:effectLst/>
                        </a:rPr>
                        <a:t>Formiranje etičkih povjerenstava na sastavnicama za praćenje poštivanja etičkih normi na istraživačkim projektima</a:t>
                      </a:r>
                      <a:endParaRPr lang="en-US" sz="1000" dirty="0">
                        <a:effectLst/>
                      </a:endParaRPr>
                    </a:p>
                    <a:p>
                      <a:pPr>
                        <a:lnSpc>
                          <a:spcPct val="107000"/>
                        </a:lnSpc>
                        <a:spcAft>
                          <a:spcPts val="800"/>
                        </a:spcAft>
                      </a:pPr>
                      <a:r>
                        <a:rPr lang="hr-HR" sz="800" dirty="0">
                          <a:effectLst/>
                        </a:rPr>
                        <a:t>Senzibiliziranje na poštivanje etičkih pravila i redovito prilagođavanje u unaprjeđivanje Etičkih kodeksa (tribine, radionice) i sl.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1000" dirty="0">
                          <a:effectLst/>
                        </a:rPr>
                        <a:t>Etička povjerenstva / kontinuirano najmanje jednom godišnje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extLst>
                  <a:ext uri="{0D108BD9-81ED-4DB2-BD59-A6C34878D82A}">
                    <a16:rowId xmlns:a16="http://schemas.microsoft.com/office/drawing/2014/main" val="4072313543"/>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155392169"/>
              </p:ext>
            </p:extLst>
          </p:nvPr>
        </p:nvGraphicFramePr>
        <p:xfrm>
          <a:off x="714895" y="3491345"/>
          <a:ext cx="11114113" cy="3301275"/>
        </p:xfrm>
        <a:graphic>
          <a:graphicData uri="http://schemas.openxmlformats.org/drawingml/2006/table">
            <a:tbl>
              <a:tblPr>
                <a:tableStyleId>{5C22544A-7EE6-4342-B048-85BDC9FD1C3A}</a:tableStyleId>
              </a:tblPr>
              <a:tblGrid>
                <a:gridCol w="2615190">
                  <a:extLst>
                    <a:ext uri="{9D8B030D-6E8A-4147-A177-3AD203B41FA5}">
                      <a16:colId xmlns:a16="http://schemas.microsoft.com/office/drawing/2014/main" val="2990873137"/>
                    </a:ext>
                  </a:extLst>
                </a:gridCol>
                <a:gridCol w="2374479">
                  <a:extLst>
                    <a:ext uri="{9D8B030D-6E8A-4147-A177-3AD203B41FA5}">
                      <a16:colId xmlns:a16="http://schemas.microsoft.com/office/drawing/2014/main" val="2039656661"/>
                    </a:ext>
                  </a:extLst>
                </a:gridCol>
                <a:gridCol w="2375360">
                  <a:extLst>
                    <a:ext uri="{9D8B030D-6E8A-4147-A177-3AD203B41FA5}">
                      <a16:colId xmlns:a16="http://schemas.microsoft.com/office/drawing/2014/main" val="912202201"/>
                    </a:ext>
                  </a:extLst>
                </a:gridCol>
                <a:gridCol w="2374479">
                  <a:extLst>
                    <a:ext uri="{9D8B030D-6E8A-4147-A177-3AD203B41FA5}">
                      <a16:colId xmlns:a16="http://schemas.microsoft.com/office/drawing/2014/main" val="3578444021"/>
                    </a:ext>
                  </a:extLst>
                </a:gridCol>
                <a:gridCol w="1374605">
                  <a:extLst>
                    <a:ext uri="{9D8B030D-6E8A-4147-A177-3AD203B41FA5}">
                      <a16:colId xmlns:a16="http://schemas.microsoft.com/office/drawing/2014/main" val="3223098186"/>
                    </a:ext>
                  </a:extLst>
                </a:gridCol>
              </a:tblGrid>
              <a:tr h="584395">
                <a:tc gridSpan="5">
                  <a:txBody>
                    <a:bodyPr/>
                    <a:lstStyle/>
                    <a:p>
                      <a:pPr>
                        <a:lnSpc>
                          <a:spcPct val="107000"/>
                        </a:lnSpc>
                        <a:spcAft>
                          <a:spcPts val="0"/>
                        </a:spcAft>
                      </a:pPr>
                      <a:r>
                        <a:rPr lang="hr-HR" sz="1600" b="1" dirty="0">
                          <a:effectLst/>
                        </a:rPr>
                        <a:t>3. Profesionalna </a:t>
                      </a:r>
                      <a:r>
                        <a:rPr lang="hr-HR" sz="1600" b="1" dirty="0" smtClean="0">
                          <a:effectLst/>
                        </a:rPr>
                        <a:t>odgovornost</a:t>
                      </a:r>
                    </a:p>
                    <a:p>
                      <a:pPr>
                        <a:lnSpc>
                          <a:spcPct val="107000"/>
                        </a:lnSpc>
                        <a:spcAft>
                          <a:spcPts val="0"/>
                        </a:spcAft>
                      </a:pPr>
                      <a:endParaRPr lang="en-US" sz="1600" b="1" dirty="0">
                        <a:effectLst/>
                      </a:endParaRPr>
                    </a:p>
                    <a:p>
                      <a:pPr>
                        <a:lnSpc>
                          <a:spcPct val="107000"/>
                        </a:lnSpc>
                        <a:spcAft>
                          <a:spcPts val="0"/>
                        </a:spcAft>
                      </a:pPr>
                      <a:r>
                        <a:rPr lang="hr-HR" sz="900" dirty="0">
                          <a:effectLst/>
                        </a:rPr>
                        <a:t>Istraživači trebaju poduzeti svaki napor kako bi osigurali društvenu važnost svojih istraživanja i sveli na minimum mogućnost dupliciranja istraživanja provedenih već drugdje. Dužni su izbjegavati plagiranje bilo koje vrste i pridržavati se načela intelektualnog vlasništva te zajedničkog vlasništva nad podacima u slučaju istraživanja provedenih u suradnji sa supervizorom ili drugim istraživačima. Potreba da se nova opažanja potvrde kroz utvrđivanje mogućnosti reprodukcije eksperimenata ne smatra se plagiranjem, pod uvjetom jasnog navođenja podataka koji se potvrđuju. Istraživači trebaju osigurati, u slučajevima da se bilo koji dio njihovog posla delegira, da je osoba kojoj je isti delegiran kompetentna izvršiti navedeni posao. </a:t>
                      </a:r>
                      <a:endParaRPr lang="hr-HR" sz="900" dirty="0" smtClean="0">
                        <a:effectLst/>
                      </a:endParaRPr>
                    </a:p>
                    <a:p>
                      <a:pPr>
                        <a:lnSpc>
                          <a:spcPct val="107000"/>
                        </a:lnSpc>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41724027"/>
                  </a:ext>
                </a:extLst>
              </a:tr>
              <a:tr h="290358">
                <a:tc>
                  <a:txBody>
                    <a:bodyPr/>
                    <a:lstStyle/>
                    <a:p>
                      <a:pPr>
                        <a:lnSpc>
                          <a:spcPct val="107000"/>
                        </a:lnSpc>
                        <a:spcAft>
                          <a:spcPts val="0"/>
                        </a:spcAft>
                      </a:pPr>
                      <a:r>
                        <a:rPr lang="hr-HR" sz="900" b="1" dirty="0">
                          <a:effectLst/>
                        </a:rPr>
                        <a:t>Relevantno zakonodavstvo ( koje dopušta ili ne dopušta primjenu ovog načela)</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a:txBody>
                    <a:bodyPr/>
                    <a:lstStyle/>
                    <a:p>
                      <a:pPr>
                        <a:lnSpc>
                          <a:spcPct val="107000"/>
                        </a:lnSpc>
                        <a:spcAft>
                          <a:spcPts val="800"/>
                        </a:spcAft>
                      </a:pPr>
                      <a:r>
                        <a:rPr lang="hr-HR" sz="900" b="1" dirty="0">
                          <a:effectLst/>
                        </a:rPr>
                        <a:t>Postojeća institucijska pravila</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a:txBody>
                    <a:bodyPr/>
                    <a:lstStyle/>
                    <a:p>
                      <a:pPr>
                        <a:lnSpc>
                          <a:spcPct val="107000"/>
                        </a:lnSpc>
                        <a:spcAft>
                          <a:spcPts val="800"/>
                        </a:spcAft>
                      </a:pPr>
                      <a:r>
                        <a:rPr lang="hr-HR" sz="900" b="1" dirty="0">
                          <a:effectLst/>
                        </a:rPr>
                        <a:t>Postojeće institucijske prakse</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a:txBody>
                    <a:bodyPr/>
                    <a:lstStyle/>
                    <a:p>
                      <a:pPr>
                        <a:lnSpc>
                          <a:spcPct val="107000"/>
                        </a:lnSpc>
                        <a:spcAft>
                          <a:spcPts val="800"/>
                        </a:spcAft>
                      </a:pPr>
                      <a:r>
                        <a:rPr lang="hr-HR" sz="900" b="1" dirty="0">
                          <a:effectLst/>
                        </a:rPr>
                        <a:t>Potrebne aktivnosti</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a:txBody>
                    <a:bodyPr/>
                    <a:lstStyle/>
                    <a:p>
                      <a:pPr>
                        <a:lnSpc>
                          <a:spcPct val="107000"/>
                        </a:lnSpc>
                        <a:spcAft>
                          <a:spcPts val="800"/>
                        </a:spcAft>
                      </a:pPr>
                      <a:r>
                        <a:rPr lang="hr-HR" sz="900" b="1" dirty="0">
                          <a:effectLst/>
                        </a:rPr>
                        <a:t>Kada / Tko</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extLst>
                  <a:ext uri="{0D108BD9-81ED-4DB2-BD59-A6C34878D82A}">
                    <a16:rowId xmlns:a16="http://schemas.microsoft.com/office/drawing/2014/main" val="2914361464"/>
                  </a:ext>
                </a:extLst>
              </a:tr>
              <a:tr h="1702733">
                <a:tc>
                  <a:txBody>
                    <a:bodyPr/>
                    <a:lstStyle/>
                    <a:p>
                      <a:pPr>
                        <a:lnSpc>
                          <a:spcPct val="107000"/>
                        </a:lnSpc>
                        <a:spcAft>
                          <a:spcPts val="0"/>
                        </a:spcAft>
                      </a:pPr>
                      <a:r>
                        <a:rPr lang="hr-HR" sz="800">
                          <a:effectLst/>
                        </a:rPr>
                        <a:t>Zakon o visokom obrazovanju i znanstvenoj djelatnosti (NN 119/2022) – Članak 74. st. 8.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a:txBody>
                    <a:bodyPr/>
                    <a:lstStyle/>
                    <a:p>
                      <a:pPr>
                        <a:lnSpc>
                          <a:spcPct val="107000"/>
                        </a:lnSpc>
                        <a:spcAft>
                          <a:spcPts val="800"/>
                        </a:spcAft>
                      </a:pPr>
                      <a:r>
                        <a:rPr lang="hr-HR" sz="800">
                          <a:effectLst/>
                        </a:rPr>
                        <a:t>Statut Sveučilišta J.D. u Puli – čl. 75. Oduzimanje akademskog stupnja zbog plagiranja ili krivotvorine</a:t>
                      </a:r>
                      <a:endParaRPr lang="en-US" sz="900">
                        <a:effectLst/>
                      </a:endParaRPr>
                    </a:p>
                    <a:p>
                      <a:pPr>
                        <a:lnSpc>
                          <a:spcPct val="107000"/>
                        </a:lnSpc>
                        <a:spcAft>
                          <a:spcPts val="800"/>
                        </a:spcAft>
                      </a:pPr>
                      <a:r>
                        <a:rPr lang="hr-HR" sz="800">
                          <a:effectLst/>
                        </a:rPr>
                        <a:t>Etički kodeks Sveučilišta J.D. u Puli – čl. 12. </a:t>
                      </a:r>
                      <a:endParaRPr lang="en-US" sz="900">
                        <a:effectLst/>
                      </a:endParaRPr>
                    </a:p>
                    <a:p>
                      <a:pPr>
                        <a:lnSpc>
                          <a:spcPct val="107000"/>
                        </a:lnSpc>
                        <a:spcAft>
                          <a:spcPts val="800"/>
                        </a:spcAft>
                      </a:pPr>
                      <a:r>
                        <a:rPr lang="hr-HR"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a:txBody>
                    <a:bodyPr/>
                    <a:lstStyle/>
                    <a:p>
                      <a:pPr>
                        <a:lnSpc>
                          <a:spcPct val="107000"/>
                        </a:lnSpc>
                        <a:spcAft>
                          <a:spcPts val="800"/>
                        </a:spcAft>
                      </a:pPr>
                      <a:r>
                        <a:rPr lang="hr-HR" sz="800" dirty="0">
                          <a:effectLst/>
                        </a:rPr>
                        <a:t>Pojava plagiranja pri izradi doktorata, ali i radova u pojedinim časopisima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a:txBody>
                    <a:bodyPr/>
                    <a:lstStyle/>
                    <a:p>
                      <a:pPr>
                        <a:lnSpc>
                          <a:spcPct val="107000"/>
                        </a:lnSpc>
                        <a:spcAft>
                          <a:spcPts val="800"/>
                        </a:spcAft>
                      </a:pPr>
                      <a:r>
                        <a:rPr lang="hr-HR" sz="800" dirty="0">
                          <a:effectLst/>
                        </a:rPr>
                        <a:t>1. Upoznati sve istraživače s nacionalnim zakonodavstvom i institucijskim pravilima – izrada informacijskog paketa za istraživače</a:t>
                      </a:r>
                      <a:endParaRPr lang="en-US" sz="900" dirty="0">
                        <a:effectLst/>
                      </a:endParaRPr>
                    </a:p>
                    <a:p>
                      <a:pPr>
                        <a:lnSpc>
                          <a:spcPct val="107000"/>
                        </a:lnSpc>
                        <a:spcAft>
                          <a:spcPts val="800"/>
                        </a:spcAft>
                      </a:pPr>
                      <a:r>
                        <a:rPr lang="hr-HR" sz="800" dirty="0">
                          <a:effectLst/>
                        </a:rPr>
                        <a:t>2. Donošenje Pravilnika o stegovnoj odgovornosti radi definiranja postupanja u slučajevima kršenja pravila Etičkog kodeksa (uključivo plagiranja i drugih oblika akademskog nepoštenja) prethodno utvrđenih od Etičkog povjerenstva</a:t>
                      </a:r>
                      <a:endParaRPr lang="en-US" sz="900" dirty="0">
                        <a:effectLst/>
                      </a:endParaRPr>
                    </a:p>
                    <a:p>
                      <a:pPr>
                        <a:lnSpc>
                          <a:spcPct val="107000"/>
                        </a:lnSpc>
                        <a:spcAft>
                          <a:spcPts val="800"/>
                        </a:spcAft>
                      </a:pPr>
                      <a:r>
                        <a:rPr lang="hr-HR" sz="800" dirty="0">
                          <a:effectLst/>
                        </a:rPr>
                        <a:t>3. Osigurati pristup vodećim časopisima i online bazama. Kontinuirano jačati svijest o važnosti profesionalne etike i neprihvatljivosti bilo kakvog oblika plagiranja i krivotvorenja od strane mentora.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tc>
                  <a:txBody>
                    <a:bodyPr/>
                    <a:lstStyle/>
                    <a:p>
                      <a:pPr>
                        <a:lnSpc>
                          <a:spcPct val="107000"/>
                        </a:lnSpc>
                        <a:spcAft>
                          <a:spcPts val="800"/>
                        </a:spcAft>
                      </a:pPr>
                      <a:r>
                        <a:rPr lang="hr-HR" sz="800" dirty="0">
                          <a:effectLst/>
                        </a:rPr>
                        <a:t>Etička povjerenstva, Ured za znanost / kontinuirano najmanje jednom godišnje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0582" marR="40582" marT="0" marB="0"/>
                </a:tc>
                <a:extLst>
                  <a:ext uri="{0D108BD9-81ED-4DB2-BD59-A6C34878D82A}">
                    <a16:rowId xmlns:a16="http://schemas.microsoft.com/office/drawing/2014/main" val="1642673475"/>
                  </a:ext>
                </a:extLst>
              </a:tr>
            </a:tbl>
          </a:graphicData>
        </a:graphic>
      </p:graphicFrame>
    </p:spTree>
    <p:extLst>
      <p:ext uri="{BB962C8B-B14F-4D97-AF65-F5344CB8AC3E}">
        <p14:creationId xmlns:p14="http://schemas.microsoft.com/office/powerpoint/2010/main" val="3016093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00019576"/>
              </p:ext>
            </p:extLst>
          </p:nvPr>
        </p:nvGraphicFramePr>
        <p:xfrm>
          <a:off x="648393" y="1473160"/>
          <a:ext cx="11429999" cy="3911680"/>
        </p:xfrm>
        <a:graphic>
          <a:graphicData uri="http://schemas.openxmlformats.org/drawingml/2006/table">
            <a:tbl>
              <a:tblPr>
                <a:tableStyleId>{5C22544A-7EE6-4342-B048-85BDC9FD1C3A}</a:tableStyleId>
              </a:tblPr>
              <a:tblGrid>
                <a:gridCol w="2689518">
                  <a:extLst>
                    <a:ext uri="{9D8B030D-6E8A-4147-A177-3AD203B41FA5}">
                      <a16:colId xmlns:a16="http://schemas.microsoft.com/office/drawing/2014/main" val="2432374725"/>
                    </a:ext>
                  </a:extLst>
                </a:gridCol>
                <a:gridCol w="2441967">
                  <a:extLst>
                    <a:ext uri="{9D8B030D-6E8A-4147-A177-3AD203B41FA5}">
                      <a16:colId xmlns:a16="http://schemas.microsoft.com/office/drawing/2014/main" val="4048066886"/>
                    </a:ext>
                  </a:extLst>
                </a:gridCol>
                <a:gridCol w="2442873">
                  <a:extLst>
                    <a:ext uri="{9D8B030D-6E8A-4147-A177-3AD203B41FA5}">
                      <a16:colId xmlns:a16="http://schemas.microsoft.com/office/drawing/2014/main" val="3520566702"/>
                    </a:ext>
                  </a:extLst>
                </a:gridCol>
                <a:gridCol w="2441967">
                  <a:extLst>
                    <a:ext uri="{9D8B030D-6E8A-4147-A177-3AD203B41FA5}">
                      <a16:colId xmlns:a16="http://schemas.microsoft.com/office/drawing/2014/main" val="1985025886"/>
                    </a:ext>
                  </a:extLst>
                </a:gridCol>
                <a:gridCol w="1413674">
                  <a:extLst>
                    <a:ext uri="{9D8B030D-6E8A-4147-A177-3AD203B41FA5}">
                      <a16:colId xmlns:a16="http://schemas.microsoft.com/office/drawing/2014/main" val="1065891835"/>
                    </a:ext>
                  </a:extLst>
                </a:gridCol>
              </a:tblGrid>
              <a:tr h="867203">
                <a:tc gridSpan="5">
                  <a:txBody>
                    <a:bodyPr/>
                    <a:lstStyle/>
                    <a:p>
                      <a:pPr>
                        <a:lnSpc>
                          <a:spcPct val="107000"/>
                        </a:lnSpc>
                        <a:spcAft>
                          <a:spcPts val="0"/>
                        </a:spcAft>
                      </a:pPr>
                      <a:r>
                        <a:rPr lang="hr-HR" sz="1600" b="1" dirty="0">
                          <a:effectLst/>
                        </a:rPr>
                        <a:t>4. </a:t>
                      </a:r>
                      <a:r>
                        <a:rPr lang="hr-HR" sz="1600" b="1" dirty="0" smtClean="0">
                          <a:effectLst/>
                        </a:rPr>
                        <a:t>Profesionalizam</a:t>
                      </a:r>
                    </a:p>
                    <a:p>
                      <a:pPr>
                        <a:lnSpc>
                          <a:spcPct val="107000"/>
                        </a:lnSpc>
                        <a:spcAft>
                          <a:spcPts val="0"/>
                        </a:spcAft>
                      </a:pPr>
                      <a:endParaRPr lang="en-US" sz="1600" b="1" dirty="0">
                        <a:effectLst/>
                      </a:endParaRPr>
                    </a:p>
                    <a:p>
                      <a:pPr>
                        <a:lnSpc>
                          <a:spcPct val="107000"/>
                        </a:lnSpc>
                        <a:spcAft>
                          <a:spcPts val="0"/>
                        </a:spcAft>
                      </a:pPr>
                      <a:r>
                        <a:rPr lang="hr-HR" sz="800" dirty="0">
                          <a:effectLst/>
                        </a:rPr>
                        <a:t>Istraživači trebaju biti upoznati sa strateškim ciljevima njihovog istraživačkog okruženja i mehanizama funkcioniranja, te trebaju zatražiti sva potrebna odobrenja prije početka istraživanja ili pristupanja odobrenim resursima. Dužni su svoje poslodavce, izvore sredstava financiranja, supervizore izvijestiti o eventualnom kašnjenju, redefiniranju ili završetku projekta, te o slučajevima privremenog prekida ili zaustavljanja projekta iz bilo kojeg razloga</a:t>
                      </a:r>
                      <a:r>
                        <a:rPr lang="hr-HR" sz="900" dirty="0">
                          <a:effectLst/>
                        </a:rPr>
                        <a:t>.</a:t>
                      </a:r>
                      <a:endParaRPr lang="en-US" sz="900" dirty="0">
                        <a:effectLst/>
                      </a:endParaRPr>
                    </a:p>
                    <a:p>
                      <a:pPr>
                        <a:lnSpc>
                          <a:spcPct val="107000"/>
                        </a:lnSpc>
                        <a:spcAft>
                          <a:spcPts val="0"/>
                        </a:spcAft>
                      </a:pPr>
                      <a:r>
                        <a:rPr lang="hr-HR"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93374275"/>
                  </a:ext>
                </a:extLst>
              </a:tr>
              <a:tr h="575696">
                <a:tc>
                  <a:txBody>
                    <a:bodyPr/>
                    <a:lstStyle/>
                    <a:p>
                      <a:pPr>
                        <a:lnSpc>
                          <a:spcPct val="107000"/>
                        </a:lnSpc>
                        <a:spcAft>
                          <a:spcPts val="0"/>
                        </a:spcAft>
                      </a:pPr>
                      <a:r>
                        <a:rPr lang="hr-HR" sz="900" b="1" dirty="0">
                          <a:effectLst/>
                        </a:rPr>
                        <a:t>Relevantno zakonodavstvo ( koje dopušta ili ne dopušta primjenu ovog načela)</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a:txBody>
                    <a:bodyPr/>
                    <a:lstStyle/>
                    <a:p>
                      <a:pPr>
                        <a:lnSpc>
                          <a:spcPct val="107000"/>
                        </a:lnSpc>
                        <a:spcAft>
                          <a:spcPts val="800"/>
                        </a:spcAft>
                      </a:pPr>
                      <a:r>
                        <a:rPr lang="hr-HR" sz="900" b="1" dirty="0">
                          <a:effectLst/>
                        </a:rPr>
                        <a:t>Postojeća institucijska pravila</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a:txBody>
                    <a:bodyPr/>
                    <a:lstStyle/>
                    <a:p>
                      <a:pPr>
                        <a:lnSpc>
                          <a:spcPct val="107000"/>
                        </a:lnSpc>
                        <a:spcAft>
                          <a:spcPts val="800"/>
                        </a:spcAft>
                      </a:pPr>
                      <a:r>
                        <a:rPr lang="hr-HR" sz="900" b="1" dirty="0">
                          <a:effectLst/>
                        </a:rPr>
                        <a:t>Postojeće institucijske prakse</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a:txBody>
                    <a:bodyPr/>
                    <a:lstStyle/>
                    <a:p>
                      <a:pPr>
                        <a:lnSpc>
                          <a:spcPct val="107000"/>
                        </a:lnSpc>
                        <a:spcAft>
                          <a:spcPts val="800"/>
                        </a:spcAft>
                      </a:pPr>
                      <a:r>
                        <a:rPr lang="hr-HR" sz="900" b="1" dirty="0">
                          <a:effectLst/>
                        </a:rPr>
                        <a:t>Potrebne aktivnosti</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a:txBody>
                    <a:bodyPr/>
                    <a:lstStyle/>
                    <a:p>
                      <a:pPr>
                        <a:lnSpc>
                          <a:spcPct val="107000"/>
                        </a:lnSpc>
                        <a:spcAft>
                          <a:spcPts val="800"/>
                        </a:spcAft>
                      </a:pPr>
                      <a:r>
                        <a:rPr lang="hr-HR" sz="900" b="1" dirty="0">
                          <a:effectLst/>
                        </a:rPr>
                        <a:t>Kada / Tko</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extLst>
                  <a:ext uri="{0D108BD9-81ED-4DB2-BD59-A6C34878D82A}">
                    <a16:rowId xmlns:a16="http://schemas.microsoft.com/office/drawing/2014/main" val="483448567"/>
                  </a:ext>
                </a:extLst>
              </a:tr>
              <a:tr h="2397581">
                <a:tc>
                  <a:txBody>
                    <a:bodyPr/>
                    <a:lstStyle/>
                    <a:p>
                      <a:pPr>
                        <a:lnSpc>
                          <a:spcPct val="107000"/>
                        </a:lnSpc>
                        <a:spcAft>
                          <a:spcPts val="0"/>
                        </a:spcAft>
                      </a:pPr>
                      <a:r>
                        <a:rPr lang="hr-HR" sz="800">
                          <a:effectLst/>
                        </a:rPr>
                        <a:t>Zakon o obveznim odnosima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a:txBody>
                    <a:bodyPr/>
                    <a:lstStyle/>
                    <a:p>
                      <a:pPr>
                        <a:lnSpc>
                          <a:spcPct val="107000"/>
                        </a:lnSpc>
                        <a:spcAft>
                          <a:spcPts val="800"/>
                        </a:spcAft>
                      </a:pPr>
                      <a:r>
                        <a:rPr lang="hr-HR" sz="800">
                          <a:effectLst/>
                        </a:rPr>
                        <a:t>Statut Sveučilišta J.D. u Puli – čl. 89. Znanstveno-istraživački, umjetnički i stručni projekti</a:t>
                      </a:r>
                      <a:endParaRPr lang="en-US" sz="900">
                        <a:effectLst/>
                      </a:endParaRPr>
                    </a:p>
                    <a:p>
                      <a:pPr>
                        <a:lnSpc>
                          <a:spcPct val="107000"/>
                        </a:lnSpc>
                        <a:spcAft>
                          <a:spcPts val="800"/>
                        </a:spcAft>
                      </a:pPr>
                      <a:r>
                        <a:rPr lang="hr-HR" sz="800">
                          <a:effectLst/>
                        </a:rPr>
                        <a:t>Strategija Sveučilišta J.D. u Puli 2022-2027</a:t>
                      </a:r>
                      <a:endParaRPr lang="en-US" sz="900">
                        <a:effectLst/>
                      </a:endParaRPr>
                    </a:p>
                    <a:p>
                      <a:pPr>
                        <a:lnSpc>
                          <a:spcPct val="107000"/>
                        </a:lnSpc>
                        <a:spcAft>
                          <a:spcPts val="800"/>
                        </a:spcAft>
                      </a:pPr>
                      <a:r>
                        <a:rPr lang="hr-HR" sz="800">
                          <a:effectLst/>
                        </a:rPr>
                        <a:t>Nacionalni programi, politike i strategije te akti institucija i organizacija koje osiguravaju sredstva za znanstvenoistraživačke i druge projekte u okviru sustava znanosti (MZO, Nacionalna zaklada za znanost itd.) kojima se uređuje dodjela i korištenje sredstava.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a:txBody>
                    <a:bodyPr/>
                    <a:lstStyle/>
                    <a:p>
                      <a:pPr>
                        <a:lnSpc>
                          <a:spcPct val="107000"/>
                        </a:lnSpc>
                        <a:spcAft>
                          <a:spcPts val="800"/>
                        </a:spcAft>
                      </a:pPr>
                      <a:r>
                        <a:rPr lang="hr-HR" sz="800" dirty="0">
                          <a:effectLst/>
                        </a:rPr>
                        <a:t>U Strategiji Sveučilišta J.D. u Puli određeni su strateški ciljevi znanstvenog istraživanja</a:t>
                      </a:r>
                      <a:endParaRPr lang="en-US" sz="900" dirty="0">
                        <a:effectLst/>
                      </a:endParaRPr>
                    </a:p>
                    <a:p>
                      <a:pPr>
                        <a:lnSpc>
                          <a:spcPct val="107000"/>
                        </a:lnSpc>
                        <a:spcAft>
                          <a:spcPts val="800"/>
                        </a:spcAft>
                      </a:pPr>
                      <a:r>
                        <a:rPr lang="hr-HR" sz="800" dirty="0">
                          <a:effectLst/>
                        </a:rPr>
                        <a:t>Redoviti projekti MZO i dr. strogo propisuju uvjete provedbe i izvješćivanja o rezultatima i financijama</a:t>
                      </a:r>
                      <a:endParaRPr lang="en-US" sz="900" dirty="0">
                        <a:effectLst/>
                      </a:endParaRPr>
                    </a:p>
                    <a:p>
                      <a:pPr>
                        <a:lnSpc>
                          <a:spcPct val="107000"/>
                        </a:lnSpc>
                        <a:spcAft>
                          <a:spcPts val="800"/>
                        </a:spcAft>
                      </a:pPr>
                      <a:r>
                        <a:rPr lang="hr-HR" sz="800" dirty="0">
                          <a:effectLst/>
                        </a:rPr>
                        <a:t>Komercijalni projekti i drugi izvori financiranja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a:txBody>
                    <a:bodyPr/>
                    <a:lstStyle/>
                    <a:p>
                      <a:pPr>
                        <a:lnSpc>
                          <a:spcPct val="107000"/>
                        </a:lnSpc>
                        <a:spcAft>
                          <a:spcPts val="800"/>
                        </a:spcAft>
                      </a:pPr>
                      <a:r>
                        <a:rPr lang="hr-HR" sz="800" dirty="0">
                          <a:effectLst/>
                        </a:rPr>
                        <a:t>Utvrđivanje jasnih pravila ponašanja u slučajevima financiranja projekata od strane gospodarskog sektora (projekti trebaju biti odobravani temeljem postignuća i kurikuluma istraživača i suradnika uz preporuke znanstvenih i profesionalnih organizacija  i sl.)</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tc>
                  <a:txBody>
                    <a:bodyPr/>
                    <a:lstStyle/>
                    <a:p>
                      <a:pPr>
                        <a:lnSpc>
                          <a:spcPct val="107000"/>
                        </a:lnSpc>
                        <a:spcAft>
                          <a:spcPts val="800"/>
                        </a:spcAft>
                      </a:pPr>
                      <a:r>
                        <a:rPr lang="hr-HR" sz="800" dirty="0">
                          <a:effectLst/>
                        </a:rPr>
                        <a:t>Ured za znanost</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251" marR="54251" marT="0" marB="0"/>
                </a:tc>
                <a:extLst>
                  <a:ext uri="{0D108BD9-81ED-4DB2-BD59-A6C34878D82A}">
                    <a16:rowId xmlns:a16="http://schemas.microsoft.com/office/drawing/2014/main" val="3460260808"/>
                  </a:ext>
                </a:extLst>
              </a:tr>
            </a:tbl>
          </a:graphicData>
        </a:graphic>
      </p:graphicFrame>
    </p:spTree>
    <p:extLst>
      <p:ext uri="{BB962C8B-B14F-4D97-AF65-F5344CB8AC3E}">
        <p14:creationId xmlns:p14="http://schemas.microsoft.com/office/powerpoint/2010/main" val="1780783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45427813"/>
              </p:ext>
            </p:extLst>
          </p:nvPr>
        </p:nvGraphicFramePr>
        <p:xfrm>
          <a:off x="689957" y="1348175"/>
          <a:ext cx="11296996" cy="4161650"/>
        </p:xfrm>
        <a:graphic>
          <a:graphicData uri="http://schemas.openxmlformats.org/drawingml/2006/table">
            <a:tbl>
              <a:tblPr>
                <a:tableStyleId>{5C22544A-7EE6-4342-B048-85BDC9FD1C3A}</a:tableStyleId>
              </a:tblPr>
              <a:tblGrid>
                <a:gridCol w="2658222">
                  <a:extLst>
                    <a:ext uri="{9D8B030D-6E8A-4147-A177-3AD203B41FA5}">
                      <a16:colId xmlns:a16="http://schemas.microsoft.com/office/drawing/2014/main" val="2455827867"/>
                    </a:ext>
                  </a:extLst>
                </a:gridCol>
                <a:gridCol w="2413551">
                  <a:extLst>
                    <a:ext uri="{9D8B030D-6E8A-4147-A177-3AD203B41FA5}">
                      <a16:colId xmlns:a16="http://schemas.microsoft.com/office/drawing/2014/main" val="671067849"/>
                    </a:ext>
                  </a:extLst>
                </a:gridCol>
                <a:gridCol w="2414448">
                  <a:extLst>
                    <a:ext uri="{9D8B030D-6E8A-4147-A177-3AD203B41FA5}">
                      <a16:colId xmlns:a16="http://schemas.microsoft.com/office/drawing/2014/main" val="543903777"/>
                    </a:ext>
                  </a:extLst>
                </a:gridCol>
                <a:gridCol w="2413551">
                  <a:extLst>
                    <a:ext uri="{9D8B030D-6E8A-4147-A177-3AD203B41FA5}">
                      <a16:colId xmlns:a16="http://schemas.microsoft.com/office/drawing/2014/main" val="2058276548"/>
                    </a:ext>
                  </a:extLst>
                </a:gridCol>
                <a:gridCol w="1397224">
                  <a:extLst>
                    <a:ext uri="{9D8B030D-6E8A-4147-A177-3AD203B41FA5}">
                      <a16:colId xmlns:a16="http://schemas.microsoft.com/office/drawing/2014/main" val="1657389256"/>
                    </a:ext>
                  </a:extLst>
                </a:gridCol>
              </a:tblGrid>
              <a:tr h="1023356">
                <a:tc gridSpan="5">
                  <a:txBody>
                    <a:bodyPr/>
                    <a:lstStyle/>
                    <a:p>
                      <a:pPr>
                        <a:lnSpc>
                          <a:spcPct val="107000"/>
                        </a:lnSpc>
                        <a:spcAft>
                          <a:spcPts val="0"/>
                        </a:spcAft>
                      </a:pPr>
                      <a:r>
                        <a:rPr lang="hr-HR" sz="1600" b="1" dirty="0">
                          <a:effectLst/>
                        </a:rPr>
                        <a:t>5. Ugovorne i zakonske </a:t>
                      </a:r>
                      <a:r>
                        <a:rPr lang="hr-HR" sz="1600" b="1" dirty="0" smtClean="0">
                          <a:effectLst/>
                        </a:rPr>
                        <a:t>obveze</a:t>
                      </a:r>
                    </a:p>
                    <a:p>
                      <a:pPr>
                        <a:lnSpc>
                          <a:spcPct val="107000"/>
                        </a:lnSpc>
                        <a:spcAft>
                          <a:spcPts val="0"/>
                        </a:spcAft>
                      </a:pPr>
                      <a:endParaRPr lang="hr-HR" sz="800" dirty="0" smtClean="0">
                        <a:effectLst/>
                      </a:endParaRPr>
                    </a:p>
                    <a:p>
                      <a:pPr>
                        <a:lnSpc>
                          <a:spcPct val="107000"/>
                        </a:lnSpc>
                        <a:spcAft>
                          <a:spcPts val="0"/>
                        </a:spcAft>
                      </a:pPr>
                      <a:endParaRPr lang="en-US" sz="800" dirty="0">
                        <a:effectLst/>
                      </a:endParaRPr>
                    </a:p>
                    <a:p>
                      <a:pPr>
                        <a:lnSpc>
                          <a:spcPct val="107000"/>
                        </a:lnSpc>
                        <a:spcAft>
                          <a:spcPts val="0"/>
                        </a:spcAft>
                      </a:pPr>
                      <a:r>
                        <a:rPr lang="hr-HR" sz="800" dirty="0">
                          <a:effectLst/>
                        </a:rPr>
                        <a:t>Istraživači na svim razinama moraju biti upoznati s nacionalnim, sektorskim ili regionalnim propisima koji reguliraju obuku i/ili radne uvjete. To uključuje propise iz područja intelektualnog vlasništva, te zahtjeve i uvjete bilo kojeg od osiguravatelja financijskih sredstava ili sponzora, neovisno o prirodi njihovog ugovora. Istraživači su dužni pridržavati se takvih propisa slanjem traženih rezultata  (npr. radova, publikacija, patenta, izvješća itd.) sukladno odredbama ugovora ili jednako važećeg dokumenta.</a:t>
                      </a:r>
                      <a:endParaRPr lang="en-US" sz="800" dirty="0">
                        <a:effectLst/>
                      </a:endParaRPr>
                    </a:p>
                    <a:p>
                      <a:pPr>
                        <a:lnSpc>
                          <a:spcPct val="107000"/>
                        </a:lnSpc>
                        <a:spcAft>
                          <a:spcPts val="0"/>
                        </a:spcAft>
                      </a:pPr>
                      <a:r>
                        <a:rPr lang="hr-HR" sz="800" dirty="0">
                          <a:effectLst/>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57230534"/>
                  </a:ext>
                </a:extLst>
              </a:tr>
              <a:tr h="581611">
                <a:tc>
                  <a:txBody>
                    <a:bodyPr/>
                    <a:lstStyle/>
                    <a:p>
                      <a:pPr>
                        <a:lnSpc>
                          <a:spcPct val="107000"/>
                        </a:lnSpc>
                        <a:spcAft>
                          <a:spcPts val="0"/>
                        </a:spcAft>
                      </a:pPr>
                      <a:r>
                        <a:rPr lang="hr-HR" sz="800" b="1" dirty="0">
                          <a:effectLst/>
                        </a:rPr>
                        <a:t>Relevantno zakonodavstvo ( koje dopušta ili ne dopušta primjenu ovog načela)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a:txBody>
                    <a:bodyPr/>
                    <a:lstStyle/>
                    <a:p>
                      <a:pPr>
                        <a:lnSpc>
                          <a:spcPct val="107000"/>
                        </a:lnSpc>
                        <a:spcAft>
                          <a:spcPts val="800"/>
                        </a:spcAft>
                      </a:pPr>
                      <a:r>
                        <a:rPr lang="hr-HR" sz="800" b="1" dirty="0">
                          <a:effectLst/>
                        </a:rPr>
                        <a:t>Postojeća institucijska pravila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a:txBody>
                    <a:bodyPr/>
                    <a:lstStyle/>
                    <a:p>
                      <a:pPr>
                        <a:lnSpc>
                          <a:spcPct val="107000"/>
                        </a:lnSpc>
                        <a:spcAft>
                          <a:spcPts val="800"/>
                        </a:spcAft>
                      </a:pPr>
                      <a:r>
                        <a:rPr lang="hr-HR" sz="800" b="1" dirty="0">
                          <a:effectLst/>
                        </a:rPr>
                        <a:t>Postojeće institucijske prakse</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a:txBody>
                    <a:bodyPr/>
                    <a:lstStyle/>
                    <a:p>
                      <a:pPr>
                        <a:lnSpc>
                          <a:spcPct val="107000"/>
                        </a:lnSpc>
                        <a:spcAft>
                          <a:spcPts val="800"/>
                        </a:spcAft>
                      </a:pPr>
                      <a:r>
                        <a:rPr lang="hr-HR" sz="800" b="1" dirty="0">
                          <a:effectLst/>
                        </a:rPr>
                        <a:t>Potrebne aktivnosti</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a:txBody>
                    <a:bodyPr/>
                    <a:lstStyle/>
                    <a:p>
                      <a:pPr>
                        <a:lnSpc>
                          <a:spcPct val="107000"/>
                        </a:lnSpc>
                        <a:spcAft>
                          <a:spcPts val="800"/>
                        </a:spcAft>
                      </a:pPr>
                      <a:r>
                        <a:rPr lang="hr-HR" sz="800" b="1" dirty="0">
                          <a:effectLst/>
                        </a:rPr>
                        <a:t>Kada / Tko</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extLst>
                  <a:ext uri="{0D108BD9-81ED-4DB2-BD59-A6C34878D82A}">
                    <a16:rowId xmlns:a16="http://schemas.microsoft.com/office/drawing/2014/main" val="4216577229"/>
                  </a:ext>
                </a:extLst>
              </a:tr>
              <a:tr h="2543084">
                <a:tc>
                  <a:txBody>
                    <a:bodyPr/>
                    <a:lstStyle/>
                    <a:p>
                      <a:pPr>
                        <a:lnSpc>
                          <a:spcPct val="107000"/>
                        </a:lnSpc>
                        <a:spcAft>
                          <a:spcPts val="0"/>
                        </a:spcAft>
                      </a:pPr>
                      <a:r>
                        <a:rPr lang="hr-HR" sz="700">
                          <a:effectLst/>
                        </a:rPr>
                        <a:t>Zakon o obveznim odnosima </a:t>
                      </a:r>
                      <a:endParaRPr lang="en-US" sz="800">
                        <a:effectLst/>
                      </a:endParaRPr>
                    </a:p>
                    <a:p>
                      <a:pPr>
                        <a:lnSpc>
                          <a:spcPct val="107000"/>
                        </a:lnSpc>
                        <a:spcAft>
                          <a:spcPts val="0"/>
                        </a:spcAft>
                      </a:pPr>
                      <a:r>
                        <a:rPr lang="hr-HR" sz="700">
                          <a:effectLst/>
                        </a:rPr>
                        <a:t>Zakon o radu ( glava XI. Izumi i tehnička unaprjeđenja radnika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a:txBody>
                    <a:bodyPr/>
                    <a:lstStyle/>
                    <a:p>
                      <a:pPr>
                        <a:lnSpc>
                          <a:spcPct val="107000"/>
                        </a:lnSpc>
                        <a:spcAft>
                          <a:spcPts val="800"/>
                        </a:spcAft>
                      </a:pPr>
                      <a:r>
                        <a:rPr lang="hr-HR" sz="700">
                          <a:effectLst/>
                        </a:rPr>
                        <a:t>Statut Sveučilišta J.D. u Puli – čl. 96. javnost rada</a:t>
                      </a:r>
                      <a:endParaRPr lang="en-US" sz="800">
                        <a:effectLst/>
                      </a:endParaRPr>
                    </a:p>
                    <a:p>
                      <a:pPr>
                        <a:lnSpc>
                          <a:spcPct val="107000"/>
                        </a:lnSpc>
                        <a:spcAft>
                          <a:spcPts val="800"/>
                        </a:spcAft>
                      </a:pPr>
                      <a:r>
                        <a:rPr lang="hr-HR" sz="700">
                          <a:effectLst/>
                        </a:rPr>
                        <a:t>Etički kodeks Sveučilišta J.D. u Puli – čl. 14.</a:t>
                      </a:r>
                      <a:endParaRPr lang="en-US" sz="800">
                        <a:effectLst/>
                      </a:endParaRPr>
                    </a:p>
                    <a:p>
                      <a:pPr>
                        <a:lnSpc>
                          <a:spcPct val="107000"/>
                        </a:lnSpc>
                        <a:spcAft>
                          <a:spcPts val="800"/>
                        </a:spcAft>
                      </a:pPr>
                      <a:r>
                        <a:rPr lang="hr-HR" sz="700">
                          <a:effectLst/>
                        </a:rPr>
                        <a:t>Nacionalni programi, politike i strategije te akti institucija i organizacija koje osiguravaju sredstva za znanstvenoistraživačke i druge projekte u okviru sustava znanosti (MZO, Nacionalna zaklada za znanost itd.) kojima se uređuje dodjela i korištenje sredstava.</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a:txBody>
                    <a:bodyPr/>
                    <a:lstStyle/>
                    <a:p>
                      <a:pPr>
                        <a:lnSpc>
                          <a:spcPct val="107000"/>
                        </a:lnSpc>
                        <a:spcAft>
                          <a:spcPts val="800"/>
                        </a:spcAft>
                      </a:pPr>
                      <a:r>
                        <a:rPr lang="hr-HR" sz="700">
                          <a:effectLst/>
                        </a:rPr>
                        <a:t>Nedovoljna informiranost istraživača o relevantnom zakonodavstvu i institucijskim pravilima.</a:t>
                      </a:r>
                      <a:endParaRPr lang="en-US" sz="800">
                        <a:effectLst/>
                      </a:endParaRPr>
                    </a:p>
                    <a:p>
                      <a:pPr>
                        <a:lnSpc>
                          <a:spcPct val="107000"/>
                        </a:lnSpc>
                        <a:spcAft>
                          <a:spcPts val="800"/>
                        </a:spcAft>
                      </a:pPr>
                      <a:r>
                        <a:rPr lang="hr-HR" sz="700">
                          <a:effectLst/>
                        </a:rPr>
                        <a:t>Nedovoljna motiviranost i nedovoljna senzibiliziranost na obveze koje proistječu iz ugovornih i zakonskih obveza.</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a:txBody>
                    <a:bodyPr/>
                    <a:lstStyle/>
                    <a:p>
                      <a:pPr>
                        <a:lnSpc>
                          <a:spcPct val="107000"/>
                        </a:lnSpc>
                        <a:spcAft>
                          <a:spcPts val="800"/>
                        </a:spcAft>
                      </a:pPr>
                      <a:r>
                        <a:rPr lang="hr-HR" sz="700">
                          <a:effectLst/>
                        </a:rPr>
                        <a:t>1. Upoznati sve istraživače s nacionalnim zakonodavstvom i institucijskim pravilima – izrada informacijskog paketa za istraživače.</a:t>
                      </a:r>
                      <a:endParaRPr lang="en-US" sz="800">
                        <a:effectLst/>
                      </a:endParaRPr>
                    </a:p>
                    <a:p>
                      <a:pPr>
                        <a:lnSpc>
                          <a:spcPct val="107000"/>
                        </a:lnSpc>
                        <a:spcAft>
                          <a:spcPts val="800"/>
                        </a:spcAft>
                      </a:pPr>
                      <a:r>
                        <a:rPr lang="hr-HR" sz="700">
                          <a:effectLst/>
                        </a:rPr>
                        <a:t>2. Senzibilizirati i poticati istraživače na upoznavanje propisa kroz radionice, okrugle stolove i sl.</a:t>
                      </a:r>
                      <a:endParaRPr lang="en-US" sz="800">
                        <a:effectLst/>
                      </a:endParaRPr>
                    </a:p>
                    <a:p>
                      <a:pPr>
                        <a:lnSpc>
                          <a:spcPct val="107000"/>
                        </a:lnSpc>
                        <a:spcAft>
                          <a:spcPts val="800"/>
                        </a:spcAft>
                      </a:pPr>
                      <a:r>
                        <a:rPr lang="hr-HR" sz="700">
                          <a:effectLst/>
                        </a:rPr>
                        <a:t>3. Razvijanje kulture vladavine prava (primjena propisa i poštivanje ugovornih obveza svih triju strana: istraživači, institucije, država), kroz tribine, radionice, okrugle stolove i sl.</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tc>
                  <a:txBody>
                    <a:bodyPr/>
                    <a:lstStyle/>
                    <a:p>
                      <a:pPr>
                        <a:lnSpc>
                          <a:spcPct val="107000"/>
                        </a:lnSpc>
                        <a:spcAft>
                          <a:spcPts val="800"/>
                        </a:spcAft>
                      </a:pPr>
                      <a:r>
                        <a:rPr lang="hr-HR" sz="700" dirty="0">
                          <a:effectLst/>
                        </a:rPr>
                        <a:t>Ured za znanost</a:t>
                      </a:r>
                      <a:endParaRPr lang="en-US" sz="800" dirty="0">
                        <a:effectLst/>
                      </a:endParaRPr>
                    </a:p>
                    <a:p>
                      <a:pPr>
                        <a:lnSpc>
                          <a:spcPct val="107000"/>
                        </a:lnSpc>
                        <a:spcAft>
                          <a:spcPts val="800"/>
                        </a:spcAft>
                      </a:pPr>
                      <a:r>
                        <a:rPr lang="hr-HR" sz="700" dirty="0">
                          <a:effectLst/>
                        </a:rPr>
                        <a:t>Etičko povjerenstvo / </a:t>
                      </a:r>
                      <a:endParaRPr lang="en-US" sz="800" dirty="0">
                        <a:effectLst/>
                      </a:endParaRPr>
                    </a:p>
                    <a:p>
                      <a:pPr>
                        <a:lnSpc>
                          <a:spcPct val="107000"/>
                        </a:lnSpc>
                        <a:spcAft>
                          <a:spcPts val="800"/>
                        </a:spcAft>
                      </a:pPr>
                      <a:r>
                        <a:rPr lang="hr-HR" sz="700" dirty="0">
                          <a:effectLst/>
                        </a:rPr>
                        <a:t>kontinuirano najmanje jednom godišnje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9894" marR="49894" marT="0" marB="0"/>
                </a:tc>
                <a:extLst>
                  <a:ext uri="{0D108BD9-81ED-4DB2-BD59-A6C34878D82A}">
                    <a16:rowId xmlns:a16="http://schemas.microsoft.com/office/drawing/2014/main" val="3910847105"/>
                  </a:ext>
                </a:extLst>
              </a:tr>
            </a:tbl>
          </a:graphicData>
        </a:graphic>
      </p:graphicFrame>
    </p:spTree>
    <p:extLst>
      <p:ext uri="{BB962C8B-B14F-4D97-AF65-F5344CB8AC3E}">
        <p14:creationId xmlns:p14="http://schemas.microsoft.com/office/powerpoint/2010/main" val="624307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04090231"/>
              </p:ext>
            </p:extLst>
          </p:nvPr>
        </p:nvGraphicFramePr>
        <p:xfrm>
          <a:off x="773084" y="1479667"/>
          <a:ext cx="10947860" cy="4048296"/>
        </p:xfrm>
        <a:graphic>
          <a:graphicData uri="http://schemas.openxmlformats.org/drawingml/2006/table">
            <a:tbl>
              <a:tblPr>
                <a:tableStyleId>{5C22544A-7EE6-4342-B048-85BDC9FD1C3A}</a:tableStyleId>
              </a:tblPr>
              <a:tblGrid>
                <a:gridCol w="2576070">
                  <a:extLst>
                    <a:ext uri="{9D8B030D-6E8A-4147-A177-3AD203B41FA5}">
                      <a16:colId xmlns:a16="http://schemas.microsoft.com/office/drawing/2014/main" val="2589441526"/>
                    </a:ext>
                  </a:extLst>
                </a:gridCol>
                <a:gridCol w="2338959">
                  <a:extLst>
                    <a:ext uri="{9D8B030D-6E8A-4147-A177-3AD203B41FA5}">
                      <a16:colId xmlns:a16="http://schemas.microsoft.com/office/drawing/2014/main" val="3526164286"/>
                    </a:ext>
                  </a:extLst>
                </a:gridCol>
                <a:gridCol w="2339830">
                  <a:extLst>
                    <a:ext uri="{9D8B030D-6E8A-4147-A177-3AD203B41FA5}">
                      <a16:colId xmlns:a16="http://schemas.microsoft.com/office/drawing/2014/main" val="2607364890"/>
                    </a:ext>
                  </a:extLst>
                </a:gridCol>
                <a:gridCol w="2338959">
                  <a:extLst>
                    <a:ext uri="{9D8B030D-6E8A-4147-A177-3AD203B41FA5}">
                      <a16:colId xmlns:a16="http://schemas.microsoft.com/office/drawing/2014/main" val="1193399156"/>
                    </a:ext>
                  </a:extLst>
                </a:gridCol>
                <a:gridCol w="1354042">
                  <a:extLst>
                    <a:ext uri="{9D8B030D-6E8A-4147-A177-3AD203B41FA5}">
                      <a16:colId xmlns:a16="http://schemas.microsoft.com/office/drawing/2014/main" val="4204076521"/>
                    </a:ext>
                  </a:extLst>
                </a:gridCol>
              </a:tblGrid>
              <a:tr h="1088507">
                <a:tc gridSpan="5">
                  <a:txBody>
                    <a:bodyPr/>
                    <a:lstStyle/>
                    <a:p>
                      <a:pPr>
                        <a:lnSpc>
                          <a:spcPct val="107000"/>
                        </a:lnSpc>
                        <a:spcAft>
                          <a:spcPts val="0"/>
                        </a:spcAft>
                      </a:pPr>
                      <a:r>
                        <a:rPr lang="hr-HR" sz="1600" b="1" dirty="0">
                          <a:effectLst/>
                        </a:rPr>
                        <a:t>6. </a:t>
                      </a:r>
                      <a:r>
                        <a:rPr lang="hr-HR" sz="1600" b="1" dirty="0" smtClean="0">
                          <a:effectLst/>
                        </a:rPr>
                        <a:t>Odgovornost</a:t>
                      </a:r>
                    </a:p>
                    <a:p>
                      <a:pPr>
                        <a:lnSpc>
                          <a:spcPct val="107000"/>
                        </a:lnSpc>
                        <a:spcAft>
                          <a:spcPts val="0"/>
                        </a:spcAft>
                      </a:pPr>
                      <a:endParaRPr lang="en-US" sz="800" dirty="0">
                        <a:effectLst/>
                      </a:endParaRPr>
                    </a:p>
                    <a:p>
                      <a:pPr>
                        <a:lnSpc>
                          <a:spcPct val="107000"/>
                        </a:lnSpc>
                        <a:spcAft>
                          <a:spcPts val="0"/>
                        </a:spcAft>
                      </a:pPr>
                      <a:r>
                        <a:rPr lang="hr-HR" sz="800" dirty="0">
                          <a:effectLst/>
                        </a:rPr>
                        <a:t>Istraživači moraju biti svjesni svoje odgovornosti prema poslodavcima, osiguravateljima financijskih sredstava ili drugim državnim tijelima ili privatnim tijelima s kojim su povezani, te pretežno na etičkoj osnovi, prema cjelokupnom društvu. Istraživači koji se financiraju iz državnih sredstava su posebice odgovorni za efikasno korištenje novca poreznih obveznika. Shodno tome, dužni su poštovati principe korektnog, transparentnog i efikasnog financijskog upravljanja te sudjelovati u svakoj ovlaštenoj reviziji svojih istraživanja, bez obzira na to jeli naručena od strane njihovih poslodavaca, osiguravatelja sredstava ili etičkih odbora. Metode prikupljanja i analize, rezultati, i kada je moguće, pojedinosti o samim podacima moraju biti, prema potrebi i nalogu kompetentnih nadležnih tijela, dostupni unutarnjoj i vanjskoj kontroli.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59660340"/>
                  </a:ext>
                </a:extLst>
              </a:tr>
              <a:tr h="425671">
                <a:tc>
                  <a:txBody>
                    <a:bodyPr/>
                    <a:lstStyle/>
                    <a:p>
                      <a:pPr>
                        <a:lnSpc>
                          <a:spcPct val="107000"/>
                        </a:lnSpc>
                        <a:spcAft>
                          <a:spcPts val="0"/>
                        </a:spcAft>
                      </a:pPr>
                      <a:r>
                        <a:rPr lang="hr-HR" sz="800" b="1" dirty="0">
                          <a:effectLst/>
                        </a:rPr>
                        <a:t>Relevantno zakonodavstvo ( koje dopušta ili ne dopušta primjenu ovog načela)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a:txBody>
                    <a:bodyPr/>
                    <a:lstStyle/>
                    <a:p>
                      <a:pPr>
                        <a:lnSpc>
                          <a:spcPct val="107000"/>
                        </a:lnSpc>
                        <a:spcAft>
                          <a:spcPts val="800"/>
                        </a:spcAft>
                      </a:pPr>
                      <a:r>
                        <a:rPr lang="hr-HR" sz="800" b="1" dirty="0">
                          <a:effectLst/>
                        </a:rPr>
                        <a:t>Postojeća institucijska pravila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a:txBody>
                    <a:bodyPr/>
                    <a:lstStyle/>
                    <a:p>
                      <a:pPr>
                        <a:lnSpc>
                          <a:spcPct val="107000"/>
                        </a:lnSpc>
                        <a:spcAft>
                          <a:spcPts val="800"/>
                        </a:spcAft>
                      </a:pPr>
                      <a:r>
                        <a:rPr lang="hr-HR" sz="800" b="1" dirty="0">
                          <a:effectLst/>
                        </a:rPr>
                        <a:t>Postojeće institucijske prakse</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a:txBody>
                    <a:bodyPr/>
                    <a:lstStyle/>
                    <a:p>
                      <a:pPr>
                        <a:lnSpc>
                          <a:spcPct val="107000"/>
                        </a:lnSpc>
                        <a:spcAft>
                          <a:spcPts val="800"/>
                        </a:spcAft>
                      </a:pPr>
                      <a:r>
                        <a:rPr lang="hr-HR" sz="800" b="1" dirty="0">
                          <a:effectLst/>
                        </a:rPr>
                        <a:t>Potrebne aktivnosti</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a:txBody>
                    <a:bodyPr/>
                    <a:lstStyle/>
                    <a:p>
                      <a:pPr>
                        <a:lnSpc>
                          <a:spcPct val="107000"/>
                        </a:lnSpc>
                        <a:spcAft>
                          <a:spcPts val="800"/>
                        </a:spcAft>
                      </a:pPr>
                      <a:r>
                        <a:rPr lang="hr-HR" sz="800" b="1" dirty="0">
                          <a:effectLst/>
                        </a:rPr>
                        <a:t>Kada / Tko</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extLst>
                  <a:ext uri="{0D108BD9-81ED-4DB2-BD59-A6C34878D82A}">
                    <a16:rowId xmlns:a16="http://schemas.microsoft.com/office/drawing/2014/main" val="2678329008"/>
                  </a:ext>
                </a:extLst>
              </a:tr>
              <a:tr h="2534118">
                <a:tc>
                  <a:txBody>
                    <a:bodyPr/>
                    <a:lstStyle/>
                    <a:p>
                      <a:pPr>
                        <a:lnSpc>
                          <a:spcPct val="107000"/>
                        </a:lnSpc>
                        <a:spcAft>
                          <a:spcPts val="0"/>
                        </a:spcAft>
                      </a:pPr>
                      <a:r>
                        <a:rPr lang="hr-HR" sz="800">
                          <a:effectLst/>
                        </a:rPr>
                        <a:t>Zakon o visokom obrazovanju i znanstvenoj djelatnosti (NN 119/2022) – čl. 97. Financiranje javnih visokih učilišta</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a:txBody>
                    <a:bodyPr/>
                    <a:lstStyle/>
                    <a:p>
                      <a:pPr>
                        <a:lnSpc>
                          <a:spcPct val="107000"/>
                        </a:lnSpc>
                        <a:spcAft>
                          <a:spcPts val="800"/>
                        </a:spcAft>
                      </a:pPr>
                      <a:r>
                        <a:rPr lang="hr-HR" sz="800">
                          <a:effectLst/>
                        </a:rPr>
                        <a:t>Etički kodeks Sveučilišta J.D. u Puli (točka 4.4. – profesionalno ponašanje)</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a:txBody>
                    <a:bodyPr/>
                    <a:lstStyle/>
                    <a:p>
                      <a:pPr>
                        <a:lnSpc>
                          <a:spcPct val="107000"/>
                        </a:lnSpc>
                        <a:spcAft>
                          <a:spcPts val="800"/>
                        </a:spcAft>
                      </a:pPr>
                      <a:r>
                        <a:rPr lang="hr-HR" sz="800">
                          <a:effectLst/>
                        </a:rPr>
                        <a:t>Redoviti projekti MZO, NZZ strogo propisuju uvjete provedbe i izvješćivanja o rezultatima i financijama.</a:t>
                      </a:r>
                      <a:endParaRPr lang="en-US" sz="800">
                        <a:effectLst/>
                      </a:endParaRPr>
                    </a:p>
                    <a:p>
                      <a:pPr>
                        <a:lnSpc>
                          <a:spcPct val="107000"/>
                        </a:lnSpc>
                        <a:spcAft>
                          <a:spcPts val="800"/>
                        </a:spcAft>
                      </a:pPr>
                      <a:r>
                        <a:rPr lang="hr-HR" sz="800">
                          <a:effectLst/>
                        </a:rPr>
                        <a:t>Komercijalni projekti i drugi izvori (sponzoriranja, donacije i sl.) omogućuju nenamjenska trošenja načine trošenja i nepoštivanje rokova.</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a:txBody>
                    <a:bodyPr/>
                    <a:lstStyle/>
                    <a:p>
                      <a:pPr>
                        <a:lnSpc>
                          <a:spcPct val="107000"/>
                        </a:lnSpc>
                        <a:spcAft>
                          <a:spcPts val="800"/>
                        </a:spcAft>
                      </a:pPr>
                      <a:r>
                        <a:rPr lang="hr-HR" sz="800">
                          <a:effectLst/>
                        </a:rPr>
                        <a:t>Poticanje i senzibilizacija korektnog, transparentnog i efikasnog financijskog upravljanja putem tribina, okruglih stolova i radionica.</a:t>
                      </a:r>
                      <a:endParaRPr lang="en-US" sz="800">
                        <a:effectLst/>
                      </a:endParaRPr>
                    </a:p>
                    <a:p>
                      <a:pPr>
                        <a:lnSpc>
                          <a:spcPct val="107000"/>
                        </a:lnSpc>
                        <a:spcAft>
                          <a:spcPts val="800"/>
                        </a:spcAft>
                      </a:pPr>
                      <a:r>
                        <a:rPr lang="hr-HR" sz="800">
                          <a:effectLst/>
                        </a:rPr>
                        <a:t>Poticati istraživače na upoznavanje propisa od strane mentora, organizirano ih o njima informirati i inzistirati na primjeni propisa.</a:t>
                      </a:r>
                      <a:endParaRPr lang="en-US" sz="800">
                        <a:effectLst/>
                      </a:endParaRPr>
                    </a:p>
                    <a:p>
                      <a:pPr>
                        <a:lnSpc>
                          <a:spcPct val="107000"/>
                        </a:lnSpc>
                        <a:spcAft>
                          <a:spcPts val="800"/>
                        </a:spcAft>
                      </a:pPr>
                      <a:r>
                        <a:rPr lang="hr-HR" sz="800">
                          <a:effectLst/>
                        </a:rPr>
                        <a:t>Preciziranje pravila Etičkog kodeksa i izrada specifičnih kodeksa financijskog upravljanja.</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tc>
                  <a:txBody>
                    <a:bodyPr/>
                    <a:lstStyle/>
                    <a:p>
                      <a:pPr>
                        <a:lnSpc>
                          <a:spcPct val="107000"/>
                        </a:lnSpc>
                        <a:spcAft>
                          <a:spcPts val="800"/>
                        </a:spcAft>
                      </a:pPr>
                      <a:r>
                        <a:rPr lang="hr-HR" sz="800" dirty="0">
                          <a:effectLst/>
                        </a:rPr>
                        <a:t>Etička povjerenstva / Kontinuirano</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672" marR="51672" marT="0" marB="0"/>
                </a:tc>
                <a:extLst>
                  <a:ext uri="{0D108BD9-81ED-4DB2-BD59-A6C34878D82A}">
                    <a16:rowId xmlns:a16="http://schemas.microsoft.com/office/drawing/2014/main" val="2813999931"/>
                  </a:ext>
                </a:extLst>
              </a:tr>
            </a:tbl>
          </a:graphicData>
        </a:graphic>
      </p:graphicFrame>
    </p:spTree>
    <p:extLst>
      <p:ext uri="{BB962C8B-B14F-4D97-AF65-F5344CB8AC3E}">
        <p14:creationId xmlns:p14="http://schemas.microsoft.com/office/powerpoint/2010/main" val="963021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02973908"/>
              </p:ext>
            </p:extLst>
          </p:nvPr>
        </p:nvGraphicFramePr>
        <p:xfrm>
          <a:off x="798020" y="748148"/>
          <a:ext cx="10764984" cy="3100358"/>
        </p:xfrm>
        <a:graphic>
          <a:graphicData uri="http://schemas.openxmlformats.org/drawingml/2006/table">
            <a:tbl>
              <a:tblPr>
                <a:tableStyleId>{5C22544A-7EE6-4342-B048-85BDC9FD1C3A}</a:tableStyleId>
              </a:tblPr>
              <a:tblGrid>
                <a:gridCol w="2533037">
                  <a:extLst>
                    <a:ext uri="{9D8B030D-6E8A-4147-A177-3AD203B41FA5}">
                      <a16:colId xmlns:a16="http://schemas.microsoft.com/office/drawing/2014/main" val="3230832595"/>
                    </a:ext>
                  </a:extLst>
                </a:gridCol>
                <a:gridCol w="2299889">
                  <a:extLst>
                    <a:ext uri="{9D8B030D-6E8A-4147-A177-3AD203B41FA5}">
                      <a16:colId xmlns:a16="http://schemas.microsoft.com/office/drawing/2014/main" val="1780145156"/>
                    </a:ext>
                  </a:extLst>
                </a:gridCol>
                <a:gridCol w="2300743">
                  <a:extLst>
                    <a:ext uri="{9D8B030D-6E8A-4147-A177-3AD203B41FA5}">
                      <a16:colId xmlns:a16="http://schemas.microsoft.com/office/drawing/2014/main" val="3867555010"/>
                    </a:ext>
                  </a:extLst>
                </a:gridCol>
                <a:gridCol w="2299889">
                  <a:extLst>
                    <a:ext uri="{9D8B030D-6E8A-4147-A177-3AD203B41FA5}">
                      <a16:colId xmlns:a16="http://schemas.microsoft.com/office/drawing/2014/main" val="3717162653"/>
                    </a:ext>
                  </a:extLst>
                </a:gridCol>
                <a:gridCol w="1331426">
                  <a:extLst>
                    <a:ext uri="{9D8B030D-6E8A-4147-A177-3AD203B41FA5}">
                      <a16:colId xmlns:a16="http://schemas.microsoft.com/office/drawing/2014/main" val="2616240095"/>
                    </a:ext>
                  </a:extLst>
                </a:gridCol>
              </a:tblGrid>
              <a:tr h="1100528">
                <a:tc gridSpan="5">
                  <a:txBody>
                    <a:bodyPr/>
                    <a:lstStyle/>
                    <a:p>
                      <a:pPr>
                        <a:lnSpc>
                          <a:spcPct val="107000"/>
                        </a:lnSpc>
                        <a:spcAft>
                          <a:spcPts val="0"/>
                        </a:spcAft>
                      </a:pPr>
                      <a:r>
                        <a:rPr lang="hr-HR" sz="1600" b="1" dirty="0">
                          <a:effectLst/>
                        </a:rPr>
                        <a:t>7.Nediskriminacija </a:t>
                      </a:r>
                      <a:endParaRPr lang="hr-HR" sz="1600" b="1" dirty="0" smtClean="0">
                        <a:effectLst/>
                      </a:endParaRPr>
                    </a:p>
                    <a:p>
                      <a:pPr>
                        <a:lnSpc>
                          <a:spcPct val="107000"/>
                        </a:lnSpc>
                        <a:spcAft>
                          <a:spcPts val="0"/>
                        </a:spcAft>
                      </a:pPr>
                      <a:endParaRPr lang="en-US" sz="1600" b="1" dirty="0">
                        <a:effectLst/>
                      </a:endParaRPr>
                    </a:p>
                    <a:p>
                      <a:pPr>
                        <a:lnSpc>
                          <a:spcPct val="107000"/>
                        </a:lnSpc>
                        <a:spcAft>
                          <a:spcPts val="0"/>
                        </a:spcAft>
                      </a:pPr>
                      <a:r>
                        <a:rPr lang="hr-HR" sz="800" dirty="0">
                          <a:effectLst/>
                        </a:rPr>
                        <a:t>Poslodavci i/ili osiguravatelji sredstava ne smiju ni na koji način diskriminirati istraživače po spolu, dobi, etičkoj pripadnosti, nacionalnosti ili socijalnom porijeklu, kao ni prema vjerskim uvjerenjima, seksualnoj orijentaciji, jeziku, invaliditetu, političkom opredjeljenju te socijalnim ili ekonomskim uvjetima.</a:t>
                      </a:r>
                      <a:endParaRPr lang="en-US" sz="800" dirty="0">
                        <a:effectLst/>
                      </a:endParaRPr>
                    </a:p>
                    <a:p>
                      <a:pPr>
                        <a:lnSpc>
                          <a:spcPct val="107000"/>
                        </a:lnSpc>
                        <a:spcAft>
                          <a:spcPts val="0"/>
                        </a:spcAft>
                      </a:pPr>
                      <a:r>
                        <a:rPr lang="hr-HR" sz="800" dirty="0">
                          <a:effectLst/>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79562909"/>
                  </a:ext>
                </a:extLst>
              </a:tr>
              <a:tr h="595266">
                <a:tc>
                  <a:txBody>
                    <a:bodyPr/>
                    <a:lstStyle/>
                    <a:p>
                      <a:pPr>
                        <a:lnSpc>
                          <a:spcPct val="107000"/>
                        </a:lnSpc>
                        <a:spcAft>
                          <a:spcPts val="0"/>
                        </a:spcAft>
                      </a:pPr>
                      <a:r>
                        <a:rPr lang="hr-HR" sz="800" b="1" dirty="0">
                          <a:effectLst/>
                        </a:rPr>
                        <a:t>Relevantno zakonodavstvo ( koje dopušta ili ne dopušta primjenu ovog načela)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b="1" dirty="0">
                          <a:effectLst/>
                        </a:rPr>
                        <a:t>Postojeća institucijska pravila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b="1" dirty="0">
                          <a:effectLst/>
                        </a:rPr>
                        <a:t>Postojeće institucijske prakse</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b="1" dirty="0">
                          <a:effectLst/>
                        </a:rPr>
                        <a:t>Potrebne aktivnosti</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b="1" dirty="0">
                          <a:effectLst/>
                        </a:rPr>
                        <a:t>Kada / Tko</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extLst>
                  <a:ext uri="{0D108BD9-81ED-4DB2-BD59-A6C34878D82A}">
                    <a16:rowId xmlns:a16="http://schemas.microsoft.com/office/drawing/2014/main" val="2619291140"/>
                  </a:ext>
                </a:extLst>
              </a:tr>
              <a:tr h="1404564">
                <a:tc>
                  <a:txBody>
                    <a:bodyPr/>
                    <a:lstStyle/>
                    <a:p>
                      <a:pPr>
                        <a:lnSpc>
                          <a:spcPct val="107000"/>
                        </a:lnSpc>
                        <a:spcAft>
                          <a:spcPts val="0"/>
                        </a:spcAft>
                      </a:pPr>
                      <a:r>
                        <a:rPr lang="hr-HR" sz="800">
                          <a:effectLst/>
                        </a:rPr>
                        <a:t>Ustav – čl. 14. i 15.</a:t>
                      </a:r>
                      <a:endParaRPr lang="en-US" sz="800">
                        <a:effectLst/>
                      </a:endParaRPr>
                    </a:p>
                    <a:p>
                      <a:pPr>
                        <a:lnSpc>
                          <a:spcPct val="107000"/>
                        </a:lnSpc>
                        <a:spcAft>
                          <a:spcPts val="0"/>
                        </a:spcAft>
                      </a:pPr>
                      <a:r>
                        <a:rPr lang="hr-HR" sz="800">
                          <a:effectLst/>
                        </a:rPr>
                        <a:t>Zakon o radu – čl. 2.</a:t>
                      </a:r>
                      <a:endParaRPr lang="en-US" sz="800">
                        <a:effectLst/>
                      </a:endParaRPr>
                    </a:p>
                    <a:p>
                      <a:pPr>
                        <a:lnSpc>
                          <a:spcPct val="107000"/>
                        </a:lnSpc>
                        <a:spcAft>
                          <a:spcPts val="0"/>
                        </a:spcAft>
                      </a:pPr>
                      <a:r>
                        <a:rPr lang="hr-HR" sz="800">
                          <a:effectLst/>
                        </a:rPr>
                        <a:t>Zakon o suzbijanju diskriminacije </a:t>
                      </a:r>
                      <a:endParaRPr lang="en-US" sz="800">
                        <a:effectLst/>
                      </a:endParaRPr>
                    </a:p>
                    <a:p>
                      <a:pPr>
                        <a:lnSpc>
                          <a:spcPct val="107000"/>
                        </a:lnSpc>
                        <a:spcAft>
                          <a:spcPts val="0"/>
                        </a:spcAft>
                      </a:pPr>
                      <a:r>
                        <a:rPr lang="hr-HR" sz="800">
                          <a:effectLst/>
                        </a:rPr>
                        <a:t> </a:t>
                      </a:r>
                      <a:endParaRPr lang="en-US" sz="800">
                        <a:effectLst/>
                      </a:endParaRPr>
                    </a:p>
                    <a:p>
                      <a:pPr>
                        <a:lnSpc>
                          <a:spcPct val="107000"/>
                        </a:lnSpc>
                        <a:spcAft>
                          <a:spcPts val="0"/>
                        </a:spcAft>
                      </a:pPr>
                      <a:r>
                        <a:rPr lang="hr-HR" sz="800">
                          <a:effectLst/>
                        </a:rPr>
                        <a:t>Zakon o ravnopravnosti spolova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dirty="0">
                          <a:effectLst/>
                        </a:rPr>
                        <a:t>Etički kodeks Sveučilišta J.D. u Puli (točka– Jednakost i pravednost i točka  - Diskriminacija)</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dirty="0">
                          <a:effectLst/>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dirty="0">
                          <a:effectLst/>
                        </a:rPr>
                        <a:t>Daljnje jačanje svijesti među djelatnicima, poslodavcima i osiguravateljima sredstva o izbjegavanju diskriminacije.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tc>
                  <a:txBody>
                    <a:bodyPr/>
                    <a:lstStyle/>
                    <a:p>
                      <a:pPr>
                        <a:lnSpc>
                          <a:spcPct val="107000"/>
                        </a:lnSpc>
                        <a:spcAft>
                          <a:spcPts val="800"/>
                        </a:spcAft>
                      </a:pPr>
                      <a:r>
                        <a:rPr lang="hr-HR" sz="800" dirty="0">
                          <a:effectLst/>
                        </a:rPr>
                        <a:t>Etička povjerenstva / Kontinuirano</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66240" marR="66240" marT="0" marB="0"/>
                </a:tc>
                <a:extLst>
                  <a:ext uri="{0D108BD9-81ED-4DB2-BD59-A6C34878D82A}">
                    <a16:rowId xmlns:a16="http://schemas.microsoft.com/office/drawing/2014/main" val="3023193948"/>
                  </a:ext>
                </a:extLst>
              </a:tr>
            </a:tbl>
          </a:graphicData>
        </a:graphic>
      </p:graphicFrame>
    </p:spTree>
    <p:extLst>
      <p:ext uri="{BB962C8B-B14F-4D97-AF65-F5344CB8AC3E}">
        <p14:creationId xmlns:p14="http://schemas.microsoft.com/office/powerpoint/2010/main" val="1074808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466425110"/>
              </p:ext>
            </p:extLst>
          </p:nvPr>
        </p:nvGraphicFramePr>
        <p:xfrm>
          <a:off x="856210" y="1712423"/>
          <a:ext cx="11030990" cy="3655997"/>
        </p:xfrm>
        <a:graphic>
          <a:graphicData uri="http://schemas.openxmlformats.org/drawingml/2006/table">
            <a:tbl>
              <a:tblPr>
                <a:tableStyleId>{5C22544A-7EE6-4342-B048-85BDC9FD1C3A}</a:tableStyleId>
              </a:tblPr>
              <a:tblGrid>
                <a:gridCol w="2595629">
                  <a:extLst>
                    <a:ext uri="{9D8B030D-6E8A-4147-A177-3AD203B41FA5}">
                      <a16:colId xmlns:a16="http://schemas.microsoft.com/office/drawing/2014/main" val="3598185063"/>
                    </a:ext>
                  </a:extLst>
                </a:gridCol>
                <a:gridCol w="2356720">
                  <a:extLst>
                    <a:ext uri="{9D8B030D-6E8A-4147-A177-3AD203B41FA5}">
                      <a16:colId xmlns:a16="http://schemas.microsoft.com/office/drawing/2014/main" val="1042046507"/>
                    </a:ext>
                  </a:extLst>
                </a:gridCol>
                <a:gridCol w="2357596">
                  <a:extLst>
                    <a:ext uri="{9D8B030D-6E8A-4147-A177-3AD203B41FA5}">
                      <a16:colId xmlns:a16="http://schemas.microsoft.com/office/drawing/2014/main" val="765620672"/>
                    </a:ext>
                  </a:extLst>
                </a:gridCol>
                <a:gridCol w="2356720">
                  <a:extLst>
                    <a:ext uri="{9D8B030D-6E8A-4147-A177-3AD203B41FA5}">
                      <a16:colId xmlns:a16="http://schemas.microsoft.com/office/drawing/2014/main" val="2375052412"/>
                    </a:ext>
                  </a:extLst>
                </a:gridCol>
                <a:gridCol w="1364325">
                  <a:extLst>
                    <a:ext uri="{9D8B030D-6E8A-4147-A177-3AD203B41FA5}">
                      <a16:colId xmlns:a16="http://schemas.microsoft.com/office/drawing/2014/main" val="3887470221"/>
                    </a:ext>
                  </a:extLst>
                </a:gridCol>
              </a:tblGrid>
              <a:tr h="553626">
                <a:tc gridSpan="5">
                  <a:txBody>
                    <a:bodyPr/>
                    <a:lstStyle/>
                    <a:p>
                      <a:pPr>
                        <a:lnSpc>
                          <a:spcPct val="107000"/>
                        </a:lnSpc>
                        <a:spcAft>
                          <a:spcPts val="0"/>
                        </a:spcAft>
                      </a:pPr>
                      <a:r>
                        <a:rPr lang="hr-HR" sz="1600" b="1" dirty="0" smtClean="0">
                          <a:effectLst/>
                        </a:rPr>
                        <a:t>8.  Sustav vrednovanja/ocjenjivanja</a:t>
                      </a:r>
                    </a:p>
                    <a:p>
                      <a:pPr>
                        <a:lnSpc>
                          <a:spcPct val="107000"/>
                        </a:lnSpc>
                        <a:spcAft>
                          <a:spcPts val="0"/>
                        </a:spcAft>
                      </a:pPr>
                      <a:endParaRPr lang="en-US" sz="700" dirty="0">
                        <a:effectLst/>
                      </a:endParaRPr>
                    </a:p>
                    <a:p>
                      <a:pPr>
                        <a:lnSpc>
                          <a:spcPct val="107000"/>
                        </a:lnSpc>
                        <a:spcAft>
                          <a:spcPts val="0"/>
                        </a:spcAft>
                      </a:pPr>
                      <a:r>
                        <a:rPr lang="hr-HR" sz="800" dirty="0">
                          <a:effectLst/>
                        </a:rPr>
                        <a:t>Potrebno je da poslodavci i/ili osiguratelji financijskih sredstava uspostave za sve, uključujući i više, istraživače, sustave vrednovanja/ocjenjivanja u svrhu redovite i transparentne procjene njihove profesionalne izvedbe od strane nezavisnog (i u slučaju viših istraživača, po mogućnosti međunarodnog) povjerenstva.</a:t>
                      </a:r>
                      <a:endParaRPr lang="en-US" sz="800" dirty="0">
                        <a:effectLst/>
                      </a:endParaRPr>
                    </a:p>
                    <a:p>
                      <a:pPr>
                        <a:lnSpc>
                          <a:spcPct val="107000"/>
                        </a:lnSpc>
                        <a:spcAft>
                          <a:spcPts val="0"/>
                        </a:spcAft>
                      </a:pPr>
                      <a:r>
                        <a:rPr lang="hr-HR" sz="800" dirty="0">
                          <a:effectLst/>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21629580"/>
                  </a:ext>
                </a:extLst>
              </a:tr>
              <a:tr h="326438">
                <a:tc>
                  <a:txBody>
                    <a:bodyPr/>
                    <a:lstStyle/>
                    <a:p>
                      <a:pPr>
                        <a:lnSpc>
                          <a:spcPct val="107000"/>
                        </a:lnSpc>
                        <a:spcAft>
                          <a:spcPts val="0"/>
                        </a:spcAft>
                      </a:pPr>
                      <a:r>
                        <a:rPr lang="hr-HR" sz="800" b="1" dirty="0">
                          <a:effectLst/>
                        </a:rPr>
                        <a:t>Relevantno zakonodavstvo ( koje dopušta ili ne dopušta primjenu ovog načela)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a:txBody>
                    <a:bodyPr/>
                    <a:lstStyle/>
                    <a:p>
                      <a:pPr>
                        <a:lnSpc>
                          <a:spcPct val="107000"/>
                        </a:lnSpc>
                        <a:spcAft>
                          <a:spcPts val="800"/>
                        </a:spcAft>
                      </a:pPr>
                      <a:r>
                        <a:rPr lang="hr-HR" sz="800" b="1" dirty="0">
                          <a:effectLst/>
                        </a:rPr>
                        <a:t>Postojeća institucijska pravila</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a:txBody>
                    <a:bodyPr/>
                    <a:lstStyle/>
                    <a:p>
                      <a:pPr>
                        <a:lnSpc>
                          <a:spcPct val="107000"/>
                        </a:lnSpc>
                        <a:spcAft>
                          <a:spcPts val="800"/>
                        </a:spcAft>
                      </a:pPr>
                      <a:r>
                        <a:rPr lang="hr-HR" sz="800" b="1" dirty="0">
                          <a:effectLst/>
                        </a:rPr>
                        <a:t>Postojeće institucijske prakse</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a:txBody>
                    <a:bodyPr/>
                    <a:lstStyle/>
                    <a:p>
                      <a:pPr>
                        <a:lnSpc>
                          <a:spcPct val="107000"/>
                        </a:lnSpc>
                        <a:spcAft>
                          <a:spcPts val="800"/>
                        </a:spcAft>
                      </a:pPr>
                      <a:r>
                        <a:rPr lang="hr-HR" sz="800" b="1" dirty="0">
                          <a:effectLst/>
                        </a:rPr>
                        <a:t>Potrebne aktivnosti</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a:txBody>
                    <a:bodyPr/>
                    <a:lstStyle/>
                    <a:p>
                      <a:pPr>
                        <a:lnSpc>
                          <a:spcPct val="107000"/>
                        </a:lnSpc>
                        <a:spcAft>
                          <a:spcPts val="800"/>
                        </a:spcAft>
                      </a:pPr>
                      <a:r>
                        <a:rPr lang="hr-HR" sz="800" b="1" dirty="0">
                          <a:effectLst/>
                        </a:rPr>
                        <a:t>Kada / Tko</a:t>
                      </a:r>
                      <a:endParaRPr lang="en-US"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extLst>
                  <a:ext uri="{0D108BD9-81ED-4DB2-BD59-A6C34878D82A}">
                    <a16:rowId xmlns:a16="http://schemas.microsoft.com/office/drawing/2014/main" val="438923516"/>
                  </a:ext>
                </a:extLst>
              </a:tr>
              <a:tr h="2569718">
                <a:tc>
                  <a:txBody>
                    <a:bodyPr/>
                    <a:lstStyle/>
                    <a:p>
                      <a:pPr>
                        <a:lnSpc>
                          <a:spcPct val="107000"/>
                        </a:lnSpc>
                        <a:spcAft>
                          <a:spcPts val="0"/>
                        </a:spcAft>
                      </a:pPr>
                      <a:r>
                        <a:rPr lang="hr-HR" sz="800">
                          <a:effectLst/>
                        </a:rPr>
                        <a:t>Zakon o visokom obrazovanju i znanstvenoj djelatnosti (NN 119/22)</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a:txBody>
                    <a:bodyPr/>
                    <a:lstStyle/>
                    <a:p>
                      <a:pPr>
                        <a:lnSpc>
                          <a:spcPct val="107000"/>
                        </a:lnSpc>
                        <a:spcAft>
                          <a:spcPts val="800"/>
                        </a:spcAft>
                      </a:pPr>
                      <a:r>
                        <a:rPr lang="hr-HR" sz="800">
                          <a:effectLst/>
                        </a:rPr>
                        <a:t>Etički kodeks Sveučilišta J.D. u Puli (točka Profesionalno napredovanje)</a:t>
                      </a:r>
                      <a:endParaRPr lang="en-US" sz="800">
                        <a:effectLst/>
                      </a:endParaRPr>
                    </a:p>
                    <a:p>
                      <a:pPr>
                        <a:lnSpc>
                          <a:spcPct val="107000"/>
                        </a:lnSpc>
                        <a:spcAft>
                          <a:spcPts val="800"/>
                        </a:spcAft>
                      </a:pPr>
                      <a:r>
                        <a:rPr lang="hr-HR" sz="800">
                          <a:effectLst/>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a:txBody>
                    <a:bodyPr/>
                    <a:lstStyle/>
                    <a:p>
                      <a:pPr>
                        <a:lnSpc>
                          <a:spcPct val="107000"/>
                        </a:lnSpc>
                        <a:spcAft>
                          <a:spcPts val="800"/>
                        </a:spcAft>
                      </a:pPr>
                      <a:r>
                        <a:rPr lang="hr-HR" sz="800" dirty="0">
                          <a:effectLst/>
                        </a:rPr>
                        <a:t>Cjelokupni znanstveno-istraživački rad podložan je recenziji i vrednovanju prilikom izbora na više znanstveno-nastavno radno mjesto.</a:t>
                      </a:r>
                      <a:endParaRPr lang="en-US" sz="800" dirty="0">
                        <a:effectLst/>
                      </a:endParaRPr>
                    </a:p>
                    <a:p>
                      <a:pPr>
                        <a:lnSpc>
                          <a:spcPct val="107000"/>
                        </a:lnSpc>
                        <a:spcAft>
                          <a:spcPts val="800"/>
                        </a:spcAft>
                      </a:pPr>
                      <a:r>
                        <a:rPr lang="hr-HR" sz="800" dirty="0">
                          <a:effectLst/>
                        </a:rPr>
                        <a:t>Ne prakticira se međunarodno povjerenstvo u slučaju izbora na radno mjesto.</a:t>
                      </a:r>
                      <a:endParaRPr lang="en-US" sz="800" dirty="0">
                        <a:effectLst/>
                      </a:endParaRPr>
                    </a:p>
                    <a:p>
                      <a:pPr>
                        <a:lnSpc>
                          <a:spcPct val="107000"/>
                        </a:lnSpc>
                        <a:spcAft>
                          <a:spcPts val="800"/>
                        </a:spcAft>
                      </a:pPr>
                      <a:r>
                        <a:rPr lang="hr-HR" sz="800" dirty="0">
                          <a:effectLst/>
                        </a:rPr>
                        <a:t>Znanstvenik se procjenjuje samo prilikom izbora na radno mjesto, a ne periodično i rijetko na osnovu međunarodne procjene.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a:txBody>
                    <a:bodyPr/>
                    <a:lstStyle/>
                    <a:p>
                      <a:pPr>
                        <a:lnSpc>
                          <a:spcPct val="107000"/>
                        </a:lnSpc>
                        <a:spcAft>
                          <a:spcPts val="800"/>
                        </a:spcAft>
                      </a:pPr>
                      <a:r>
                        <a:rPr lang="hr-HR" sz="800" dirty="0">
                          <a:effectLst/>
                        </a:rPr>
                        <a:t>Istražiti i usvojiti kriterije vrednovanja uspješnih znanstvenih institucija.</a:t>
                      </a:r>
                      <a:endParaRPr lang="en-US" sz="800" dirty="0">
                        <a:effectLst/>
                      </a:endParaRPr>
                    </a:p>
                    <a:p>
                      <a:pPr>
                        <a:lnSpc>
                          <a:spcPct val="107000"/>
                        </a:lnSpc>
                        <a:spcAft>
                          <a:spcPts val="800"/>
                        </a:spcAft>
                      </a:pPr>
                      <a:r>
                        <a:rPr lang="hr-HR" sz="800" dirty="0">
                          <a:effectLst/>
                        </a:rPr>
                        <a:t>Kriterije i postupak vrednovanja učiniti transparentnim, uvođenje </a:t>
                      </a:r>
                      <a:r>
                        <a:rPr lang="hr-HR" sz="800" dirty="0" err="1">
                          <a:effectLst/>
                        </a:rPr>
                        <a:t>peer-review</a:t>
                      </a:r>
                      <a:r>
                        <a:rPr lang="hr-HR" sz="800" dirty="0">
                          <a:effectLst/>
                        </a:rPr>
                        <a:t> sustava prilikom izbora posebno odgovornih osoba u znanstveno-istraživačkim projektima pojedinih institucija.</a:t>
                      </a:r>
                      <a:endParaRPr lang="en-US" sz="800" dirty="0">
                        <a:effectLst/>
                      </a:endParaRPr>
                    </a:p>
                    <a:p>
                      <a:pPr>
                        <a:lnSpc>
                          <a:spcPct val="107000"/>
                        </a:lnSpc>
                        <a:spcAft>
                          <a:spcPts val="800"/>
                        </a:spcAft>
                      </a:pPr>
                      <a:r>
                        <a:rPr lang="hr-HR" sz="800" dirty="0">
                          <a:effectLst/>
                        </a:rPr>
                        <a:t>Vrednovanje i rangiranje znanstvene učinkovitost sastavnica unutar znanstvenih područja i polja (ali i njezinih institucijskih dijelova: zavoda, odsjeka, katedri i sl.) unutar Sveučilišta, ali i na nacionalnoj razini.</a:t>
                      </a:r>
                      <a:endParaRPr lang="en-US" sz="800" dirty="0">
                        <a:effectLst/>
                      </a:endParaRPr>
                    </a:p>
                    <a:p>
                      <a:pPr>
                        <a:lnSpc>
                          <a:spcPct val="107000"/>
                        </a:lnSpc>
                        <a:spcAft>
                          <a:spcPts val="800"/>
                        </a:spcAft>
                      </a:pPr>
                      <a:r>
                        <a:rPr lang="hr-HR" sz="800" dirty="0">
                          <a:effectLst/>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tc>
                  <a:txBody>
                    <a:bodyPr/>
                    <a:lstStyle/>
                    <a:p>
                      <a:pPr>
                        <a:lnSpc>
                          <a:spcPct val="107000"/>
                        </a:lnSpc>
                        <a:spcAft>
                          <a:spcPts val="800"/>
                        </a:spcAft>
                      </a:pPr>
                      <a:r>
                        <a:rPr lang="hr-HR" sz="800" dirty="0">
                          <a:effectLst/>
                        </a:rPr>
                        <a:t>Rektor / Prorektori / Ured za znanost / Čelnici sastavnica / Kontinuirano</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503" marR="45503" marT="0" marB="0"/>
                </a:tc>
                <a:extLst>
                  <a:ext uri="{0D108BD9-81ED-4DB2-BD59-A6C34878D82A}">
                    <a16:rowId xmlns:a16="http://schemas.microsoft.com/office/drawing/2014/main" val="2638185422"/>
                  </a:ext>
                </a:extLst>
              </a:tr>
            </a:tbl>
          </a:graphicData>
        </a:graphic>
      </p:graphicFrame>
    </p:spTree>
    <p:extLst>
      <p:ext uri="{BB962C8B-B14F-4D97-AF65-F5344CB8AC3E}">
        <p14:creationId xmlns:p14="http://schemas.microsoft.com/office/powerpoint/2010/main" val="42575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23357449"/>
              </p:ext>
            </p:extLst>
          </p:nvPr>
        </p:nvGraphicFramePr>
        <p:xfrm>
          <a:off x="906087" y="1039091"/>
          <a:ext cx="10748356" cy="5592405"/>
        </p:xfrm>
        <a:graphic>
          <a:graphicData uri="http://schemas.openxmlformats.org/drawingml/2006/table">
            <a:tbl>
              <a:tblPr>
                <a:tableStyleId>{5C22544A-7EE6-4342-B048-85BDC9FD1C3A}</a:tableStyleId>
              </a:tblPr>
              <a:tblGrid>
                <a:gridCol w="2529125">
                  <a:extLst>
                    <a:ext uri="{9D8B030D-6E8A-4147-A177-3AD203B41FA5}">
                      <a16:colId xmlns:a16="http://schemas.microsoft.com/office/drawing/2014/main" val="3764053021"/>
                    </a:ext>
                  </a:extLst>
                </a:gridCol>
                <a:gridCol w="2296336">
                  <a:extLst>
                    <a:ext uri="{9D8B030D-6E8A-4147-A177-3AD203B41FA5}">
                      <a16:colId xmlns:a16="http://schemas.microsoft.com/office/drawing/2014/main" val="3762508024"/>
                    </a:ext>
                  </a:extLst>
                </a:gridCol>
                <a:gridCol w="2297190">
                  <a:extLst>
                    <a:ext uri="{9D8B030D-6E8A-4147-A177-3AD203B41FA5}">
                      <a16:colId xmlns:a16="http://schemas.microsoft.com/office/drawing/2014/main" val="913025112"/>
                    </a:ext>
                  </a:extLst>
                </a:gridCol>
                <a:gridCol w="2296336">
                  <a:extLst>
                    <a:ext uri="{9D8B030D-6E8A-4147-A177-3AD203B41FA5}">
                      <a16:colId xmlns:a16="http://schemas.microsoft.com/office/drawing/2014/main" val="3731492401"/>
                    </a:ext>
                  </a:extLst>
                </a:gridCol>
                <a:gridCol w="1329369">
                  <a:extLst>
                    <a:ext uri="{9D8B030D-6E8A-4147-A177-3AD203B41FA5}">
                      <a16:colId xmlns:a16="http://schemas.microsoft.com/office/drawing/2014/main" val="3891590283"/>
                    </a:ext>
                  </a:extLst>
                </a:gridCol>
              </a:tblGrid>
              <a:tr h="1089791">
                <a:tc gridSpan="5">
                  <a:txBody>
                    <a:bodyPr/>
                    <a:lstStyle/>
                    <a:p>
                      <a:pPr>
                        <a:lnSpc>
                          <a:spcPct val="107000"/>
                        </a:lnSpc>
                        <a:spcAft>
                          <a:spcPts val="0"/>
                        </a:spcAft>
                      </a:pPr>
                      <a:r>
                        <a:rPr lang="hr-HR" sz="1600" b="1" dirty="0">
                          <a:effectLst/>
                        </a:rPr>
                        <a:t>9. Transparentnost </a:t>
                      </a:r>
                      <a:endParaRPr lang="hr-HR" sz="1600" b="1" dirty="0" smtClean="0">
                        <a:effectLst/>
                      </a:endParaRPr>
                    </a:p>
                    <a:p>
                      <a:pPr>
                        <a:lnSpc>
                          <a:spcPct val="107000"/>
                        </a:lnSpc>
                        <a:spcAft>
                          <a:spcPts val="0"/>
                        </a:spcAft>
                      </a:pPr>
                      <a:endParaRPr lang="en-US" sz="1000" dirty="0">
                        <a:effectLst/>
                      </a:endParaRPr>
                    </a:p>
                    <a:p>
                      <a:pPr>
                        <a:lnSpc>
                          <a:spcPct val="107000"/>
                        </a:lnSpc>
                        <a:spcAft>
                          <a:spcPts val="0"/>
                        </a:spcAft>
                      </a:pPr>
                      <a:r>
                        <a:rPr lang="hr-HR" sz="800" dirty="0">
                          <a:effectLst/>
                        </a:rPr>
                        <a:t>Kandidate je prije početka selekcije potrebno informirati o postupku zapošljavanja i kriterijima selekcije, broju otvorenih radnih mjesta te mogućnošću napredovanja. Po završetku selekcijskog postupka kandidate treba izvijestiti o dobrim i lošim aspektima njihovih prijava.</a:t>
                      </a:r>
                      <a:endParaRPr lang="en-US" sz="800" dirty="0">
                        <a:effectLst/>
                      </a:endParaRPr>
                    </a:p>
                    <a:p>
                      <a:pPr>
                        <a:lnSpc>
                          <a:spcPct val="107000"/>
                        </a:lnSpc>
                        <a:spcAft>
                          <a:spcPts val="0"/>
                        </a:spcAft>
                      </a:pPr>
                      <a:r>
                        <a:rPr lang="hr-HR" sz="100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11354169"/>
                  </a:ext>
                </a:extLst>
              </a:tr>
              <a:tr h="869604">
                <a:tc>
                  <a:txBody>
                    <a:bodyPr/>
                    <a:lstStyle/>
                    <a:p>
                      <a:pPr>
                        <a:lnSpc>
                          <a:spcPct val="107000"/>
                        </a:lnSpc>
                        <a:spcAft>
                          <a:spcPts val="0"/>
                        </a:spcAft>
                      </a:pPr>
                      <a:r>
                        <a:rPr lang="hr-HR" sz="900" b="1" dirty="0">
                          <a:effectLst/>
                        </a:rPr>
                        <a:t>Relevantno zakonodavstvo ( koje dopušta ili ne dopušta primjenu ovog načela)</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a:txBody>
                    <a:bodyPr/>
                    <a:lstStyle/>
                    <a:p>
                      <a:pPr>
                        <a:lnSpc>
                          <a:spcPct val="107000"/>
                        </a:lnSpc>
                        <a:spcAft>
                          <a:spcPts val="800"/>
                        </a:spcAft>
                      </a:pPr>
                      <a:r>
                        <a:rPr lang="hr-HR" sz="900" b="1" dirty="0">
                          <a:effectLst/>
                        </a:rPr>
                        <a:t>Postojeća institucijska pravila</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a:txBody>
                    <a:bodyPr/>
                    <a:lstStyle/>
                    <a:p>
                      <a:pPr>
                        <a:lnSpc>
                          <a:spcPct val="107000"/>
                        </a:lnSpc>
                        <a:spcAft>
                          <a:spcPts val="800"/>
                        </a:spcAft>
                      </a:pPr>
                      <a:r>
                        <a:rPr lang="hr-HR" sz="900" b="1" dirty="0">
                          <a:effectLst/>
                        </a:rPr>
                        <a:t>Postojeće institucijske prakse</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a:txBody>
                    <a:bodyPr/>
                    <a:lstStyle/>
                    <a:p>
                      <a:pPr>
                        <a:lnSpc>
                          <a:spcPct val="107000"/>
                        </a:lnSpc>
                        <a:spcAft>
                          <a:spcPts val="800"/>
                        </a:spcAft>
                      </a:pPr>
                      <a:r>
                        <a:rPr lang="hr-HR" sz="900" b="1" dirty="0">
                          <a:effectLst/>
                        </a:rPr>
                        <a:t>Potrebne aktivnosti</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a:txBody>
                    <a:bodyPr/>
                    <a:lstStyle/>
                    <a:p>
                      <a:pPr>
                        <a:lnSpc>
                          <a:spcPct val="107000"/>
                        </a:lnSpc>
                        <a:spcAft>
                          <a:spcPts val="800"/>
                        </a:spcAft>
                      </a:pPr>
                      <a:r>
                        <a:rPr lang="hr-HR" sz="900" b="1" dirty="0">
                          <a:effectLst/>
                        </a:rPr>
                        <a:t>Kada / Tko</a:t>
                      </a:r>
                      <a:endParaRPr lang="en-US"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extLst>
                  <a:ext uri="{0D108BD9-81ED-4DB2-BD59-A6C34878D82A}">
                    <a16:rowId xmlns:a16="http://schemas.microsoft.com/office/drawing/2014/main" val="3906644952"/>
                  </a:ext>
                </a:extLst>
              </a:tr>
              <a:tr h="3633010">
                <a:tc>
                  <a:txBody>
                    <a:bodyPr/>
                    <a:lstStyle/>
                    <a:p>
                      <a:pPr>
                        <a:lnSpc>
                          <a:spcPct val="107000"/>
                        </a:lnSpc>
                        <a:spcAft>
                          <a:spcPts val="0"/>
                        </a:spcAft>
                      </a:pPr>
                      <a:r>
                        <a:rPr lang="hr-HR" sz="800">
                          <a:effectLst/>
                        </a:rPr>
                        <a:t>Kolektivni ugovor za znanost i visoko obrazovanje (čl. 7.a. – obveza javnog natječaja, obavještavanje o rezultatima natječaja)</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a:txBody>
                    <a:bodyPr/>
                    <a:lstStyle/>
                    <a:p>
                      <a:pPr>
                        <a:lnSpc>
                          <a:spcPct val="107000"/>
                        </a:lnSpc>
                        <a:spcAft>
                          <a:spcPts val="800"/>
                        </a:spcAft>
                      </a:pPr>
                      <a:r>
                        <a:rPr lang="hr-HR" sz="800">
                          <a:effectLst/>
                        </a:rPr>
                        <a:t>Etički kodeks Sveučilišta J.D. u Puli (točka Profesionalno napredovanje, transparentni kriteriji i točka Transparentnost i tajnost)</a:t>
                      </a:r>
                      <a:endParaRPr lang="en-US" sz="900">
                        <a:effectLst/>
                      </a:endParaRPr>
                    </a:p>
                    <a:p>
                      <a:pPr>
                        <a:lnSpc>
                          <a:spcPct val="107000"/>
                        </a:lnSpc>
                        <a:spcAft>
                          <a:spcPts val="800"/>
                        </a:spcAft>
                      </a:pPr>
                      <a:r>
                        <a:rPr lang="hr-HR" sz="800">
                          <a:effectLst/>
                        </a:rPr>
                        <a:t>*Pravilnik o postupku izbora nastavnika, znanstvenika i suradnika u zvanja i na odgovarajuća radna mjesta na Sveučilišta J.D. u Puli</a:t>
                      </a:r>
                      <a:endParaRPr lang="en-US" sz="900">
                        <a:effectLst/>
                      </a:endParaRPr>
                    </a:p>
                    <a:p>
                      <a:pPr>
                        <a:lnSpc>
                          <a:spcPct val="107000"/>
                        </a:lnSpc>
                        <a:spcAft>
                          <a:spcPts val="800"/>
                        </a:spcAft>
                      </a:pPr>
                      <a:r>
                        <a:rPr lang="hr-HR" sz="800">
                          <a:effectLst/>
                        </a:rPr>
                        <a:t>*u postupku usklađivanja s novim Zakonom o visokom obrazovanju i znanstvenoj djelatnosti</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a:txBody>
                    <a:bodyPr/>
                    <a:lstStyle/>
                    <a:p>
                      <a:pPr>
                        <a:lnSpc>
                          <a:spcPct val="107000"/>
                        </a:lnSpc>
                        <a:spcAft>
                          <a:spcPts val="800"/>
                        </a:spcAft>
                      </a:pPr>
                      <a:r>
                        <a:rPr lang="hr-HR" sz="800" dirty="0">
                          <a:effectLst/>
                        </a:rPr>
                        <a:t>Kandidati nisu dovoljno dobro ili uopće informirani o postupku izbora i kriterijima selekcije, kao i o dobrim/lošim aspektima njihovih prijava.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a:txBody>
                    <a:bodyPr/>
                    <a:lstStyle/>
                    <a:p>
                      <a:pPr>
                        <a:lnSpc>
                          <a:spcPct val="107000"/>
                        </a:lnSpc>
                        <a:spcAft>
                          <a:spcPts val="800"/>
                        </a:spcAft>
                      </a:pPr>
                      <a:r>
                        <a:rPr lang="hr-HR" sz="800" dirty="0">
                          <a:effectLst/>
                        </a:rPr>
                        <a:t>Definiranje pravilnika na razini sastavnica o postupku odabira i zapošljavanja.</a:t>
                      </a:r>
                      <a:endParaRPr lang="en-US" sz="900" dirty="0">
                        <a:effectLst/>
                      </a:endParaRPr>
                    </a:p>
                    <a:p>
                      <a:pPr>
                        <a:lnSpc>
                          <a:spcPct val="107000"/>
                        </a:lnSpc>
                        <a:spcAft>
                          <a:spcPts val="800"/>
                        </a:spcAft>
                      </a:pPr>
                      <a:r>
                        <a:rPr lang="hr-HR" sz="800" dirty="0">
                          <a:effectLst/>
                        </a:rPr>
                        <a:t>Kandidate detaljno informirati o postupku izbora, ali i o ishodu u obliku pismenog obrazloženja.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tc>
                  <a:txBody>
                    <a:bodyPr/>
                    <a:lstStyle/>
                    <a:p>
                      <a:pPr>
                        <a:lnSpc>
                          <a:spcPct val="107000"/>
                        </a:lnSpc>
                        <a:spcAft>
                          <a:spcPts val="800"/>
                        </a:spcAft>
                      </a:pPr>
                      <a:r>
                        <a:rPr lang="hr-HR" sz="800" dirty="0">
                          <a:effectLst/>
                        </a:rPr>
                        <a:t>Ured za znanost / Glavni tajnik</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9443" marR="59443" marT="0" marB="0"/>
                </a:tc>
                <a:extLst>
                  <a:ext uri="{0D108BD9-81ED-4DB2-BD59-A6C34878D82A}">
                    <a16:rowId xmlns:a16="http://schemas.microsoft.com/office/drawing/2014/main" val="2207744605"/>
                  </a:ext>
                </a:extLst>
              </a:tr>
            </a:tbl>
          </a:graphicData>
        </a:graphic>
      </p:graphicFrame>
    </p:spTree>
    <p:extLst>
      <p:ext uri="{BB962C8B-B14F-4D97-AF65-F5344CB8AC3E}">
        <p14:creationId xmlns:p14="http://schemas.microsoft.com/office/powerpoint/2010/main" val="318718515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docProps/app.xml><?xml version="1.0" encoding="utf-8"?>
<Properties xmlns="http://schemas.openxmlformats.org/officeDocument/2006/extended-properties" xmlns:vt="http://schemas.openxmlformats.org/officeDocument/2006/docPropsVTypes">
  <Template>TM10001115[[fn=Parcel]]</Template>
  <TotalTime>98</TotalTime>
  <Words>2220</Words>
  <Application>Microsoft Office PowerPoint</Application>
  <PresentationFormat>Widescreen</PresentationFormat>
  <Paragraphs>195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Gill Sans MT</vt:lpstr>
      <vt:lpstr>Times New Roman</vt:lpstr>
      <vt:lpstr>Parcel</vt:lpstr>
      <vt:lpstr>Analiza postojećeg stanja i evaluacija relevantnog zakonodavstva i Etičkog kodeksa u pogledu slobode istraživanja</vt:lpstr>
      <vt:lpstr>Europska povelja za istraživače Kodeks o zapošljavanju istraživača Strategija ljudskih resursa kroz primjenu Povelje i Kodeksa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Analiza postojećeg stanja i evaluacija relevantnog zakonodavstva i Etičkog kodeksa u pogledu slobode istraživanja</dc:title>
  <dc:creator>Biljana Macanović</dc:creator>
  <cp:lastModifiedBy>Biljana Macanović</cp:lastModifiedBy>
  <cp:revision>6</cp:revision>
  <dcterms:created xsi:type="dcterms:W3CDTF">2023-08-24T08:23:56Z</dcterms:created>
  <dcterms:modified xsi:type="dcterms:W3CDTF">2023-08-24T10:02:06Z</dcterms:modified>
</cp:coreProperties>
</file>