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5" d="100"/>
          <a:sy n="115" d="100"/>
        </p:scale>
        <p:origin x="372"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424E71-7F8B-4A42-BDEA-27CCA5FC5C9F}"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576596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24E71-7F8B-4A42-BDEA-27CCA5FC5C9F}"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3801912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24E71-7F8B-4A42-BDEA-27CCA5FC5C9F}"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28428899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424E71-7F8B-4A42-BDEA-27CCA5FC5C9F}"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3051523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424E71-7F8B-4A42-BDEA-27CCA5FC5C9F}" type="datetimeFigureOut">
              <a:rPr lang="en-US" smtClean="0"/>
              <a:t>8/24/2023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41402892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424E71-7F8B-4A42-BDEA-27CCA5FC5C9F}"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691040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424E71-7F8B-4A42-BDEA-27CCA5FC5C9F}" type="datetimeFigureOut">
              <a:rPr lang="en-US" smtClean="0"/>
              <a:t>8/24/2023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2829650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424E71-7F8B-4A42-BDEA-27CCA5FC5C9F}" type="datetimeFigureOut">
              <a:rPr lang="en-US" smtClean="0"/>
              <a:t>8/24/2023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1717830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24E71-7F8B-4A42-BDEA-27CCA5FC5C9F}" type="datetimeFigureOut">
              <a:rPr lang="en-US" smtClean="0"/>
              <a:t>8/24/2023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3188557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424E71-7F8B-4A42-BDEA-27CCA5FC5C9F}"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3543317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424E71-7F8B-4A42-BDEA-27CCA5FC5C9F}" type="datetimeFigureOut">
              <a:rPr lang="en-US" smtClean="0"/>
              <a:t>8/24/2023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B5E25-62AC-4745-BECC-32C105EEE43D}" type="slidenum">
              <a:rPr lang="en-US" smtClean="0"/>
              <a:t>‹#›</a:t>
            </a:fld>
            <a:endParaRPr lang="en-US"/>
          </a:p>
        </p:txBody>
      </p:sp>
    </p:spTree>
    <p:extLst>
      <p:ext uri="{BB962C8B-B14F-4D97-AF65-F5344CB8AC3E}">
        <p14:creationId xmlns:p14="http://schemas.microsoft.com/office/powerpoint/2010/main" val="8632738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24E71-7F8B-4A42-BDEA-27CCA5FC5C9F}" type="datetimeFigureOut">
              <a:rPr lang="en-US" smtClean="0"/>
              <a:t>8/24/2023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4B5E25-62AC-4745-BECC-32C105EEE43D}" type="slidenum">
              <a:rPr lang="en-US" smtClean="0"/>
              <a:t>‹#›</a:t>
            </a:fld>
            <a:endParaRPr lang="en-US"/>
          </a:p>
        </p:txBody>
      </p:sp>
    </p:spTree>
    <p:extLst>
      <p:ext uri="{BB962C8B-B14F-4D97-AF65-F5344CB8AC3E}">
        <p14:creationId xmlns:p14="http://schemas.microsoft.com/office/powerpoint/2010/main" val="765628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rektorski-zbor.hr/dokumenti/izbori-u-nastavna-znanstveno-nastavna-zvanja-i-umjetnicko-nastavna-zvanja/" TargetMode="External"/><Relationship Id="rId2" Type="http://schemas.openxmlformats.org/officeDocument/2006/relationships/hyperlink" Target="https://narodne-novine.nn.hr/clanci/sluzbeni/2022_10_119_1834.html"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047403"/>
            <a:ext cx="9144000" cy="1365279"/>
          </a:xfrm>
        </p:spPr>
        <p:txBody>
          <a:bodyPr/>
          <a:lstStyle/>
          <a:p>
            <a:r>
              <a:rPr lang="en-US" b="1" dirty="0" smtClean="0"/>
              <a:t>RECRUITMENT PROCEDURE </a:t>
            </a:r>
            <a:endParaRPr lang="en-US" b="1" dirty="0"/>
          </a:p>
        </p:txBody>
      </p:sp>
      <p:sp>
        <p:nvSpPr>
          <p:cNvPr id="3" name="Subtitle 2"/>
          <p:cNvSpPr>
            <a:spLocks noGrp="1"/>
          </p:cNvSpPr>
          <p:nvPr>
            <p:ph type="subTitle" idx="1"/>
          </p:nvPr>
        </p:nvSpPr>
        <p:spPr>
          <a:xfrm>
            <a:off x="1366058" y="2986897"/>
            <a:ext cx="9144000" cy="1655762"/>
          </a:xfrm>
        </p:spPr>
        <p:txBody>
          <a:bodyPr>
            <a:normAutofit/>
          </a:bodyPr>
          <a:lstStyle/>
          <a:p>
            <a:r>
              <a:rPr lang="hr-HR" sz="3200" dirty="0" smtClean="0"/>
              <a:t>Juraj Dobrila </a:t>
            </a:r>
            <a:r>
              <a:rPr lang="hr-HR" sz="3200" dirty="0" err="1" smtClean="0"/>
              <a:t>Univeristy</a:t>
            </a:r>
            <a:r>
              <a:rPr lang="hr-HR" sz="3200" dirty="0" smtClean="0"/>
              <a:t> </a:t>
            </a:r>
            <a:r>
              <a:rPr lang="hr-HR" sz="3200" dirty="0" err="1" smtClean="0"/>
              <a:t>of</a:t>
            </a:r>
            <a:r>
              <a:rPr lang="hr-HR" sz="3200" dirty="0" smtClean="0"/>
              <a:t> Pula</a:t>
            </a:r>
            <a:endParaRPr lang="en-US" sz="3200" dirty="0"/>
          </a:p>
        </p:txBody>
      </p:sp>
    </p:spTree>
    <p:extLst>
      <p:ext uri="{BB962C8B-B14F-4D97-AF65-F5344CB8AC3E}">
        <p14:creationId xmlns:p14="http://schemas.microsoft.com/office/powerpoint/2010/main" val="279325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9585" y="681644"/>
            <a:ext cx="10806546" cy="4981685"/>
          </a:xfrm>
          <a:prstGeom prst="rect">
            <a:avLst/>
          </a:prstGeom>
        </p:spPr>
        <p:txBody>
          <a:bodyPr wrap="square">
            <a:spAutoFit/>
          </a:bodyPr>
          <a:lstStyle/>
          <a:p>
            <a:pPr algn="just">
              <a:lnSpc>
                <a:spcPct val="107000"/>
              </a:lnSpc>
              <a:spcAft>
                <a:spcPts val="800"/>
              </a:spcAft>
            </a:pPr>
            <a:r>
              <a:rPr lang="hr-HR" b="1" dirty="0" smtClean="0">
                <a:effectLst/>
                <a:latin typeface="+mj-lt"/>
                <a:ea typeface="Calibri" panose="020F0502020204030204" pitchFamily="34" charset="0"/>
                <a:cs typeface="Times New Roman" panose="02020603050405020304" pitchFamily="18" charset="0"/>
              </a:rPr>
              <a:t>LEGISLATIVE</a:t>
            </a:r>
            <a:endParaRPr lang="en-US" sz="1600" b="1" dirty="0" smtClean="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procedure for </a:t>
            </a:r>
            <a:r>
              <a:rPr lang="hr-HR" sz="1600" dirty="0" err="1" smtClean="0">
                <a:effectLst/>
                <a:latin typeface="+mj-lt"/>
                <a:ea typeface="Calibri" panose="020F0502020204030204" pitchFamily="34" charset="0"/>
                <a:cs typeface="Times New Roman" panose="02020603050405020304" pitchFamily="18" charset="0"/>
              </a:rPr>
              <a:t>establishing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employment</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relationship</a:t>
            </a:r>
            <a:r>
              <a:rPr lang="hr-HR" sz="1600" dirty="0" smtClean="0">
                <a:effectLst/>
                <a:latin typeface="+mj-lt"/>
                <a:ea typeface="Calibri" panose="020F0502020204030204" pitchFamily="34" charset="0"/>
                <a:cs typeface="Times New Roman" panose="02020603050405020304" pitchFamily="18" charset="0"/>
              </a:rPr>
              <a:t>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University Juraj Dobrila Pula </a:t>
            </a:r>
            <a:r>
              <a:rPr lang="hr-HR" sz="1600" dirty="0" err="1" smtClean="0">
                <a:effectLst/>
                <a:latin typeface="+mj-lt"/>
                <a:ea typeface="Calibri" panose="020F0502020204030204" pitchFamily="34" charset="0"/>
                <a:cs typeface="Times New Roman" panose="02020603050405020304" pitchFamily="18" charset="0"/>
              </a:rPr>
              <a:t>is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carried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out</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accordance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with</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Constitution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Republic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Croatia,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Act</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Higher</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Education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Scientific</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Activity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Primary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collective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agreement</a:t>
            </a:r>
            <a:r>
              <a:rPr lang="hr-HR" sz="1600" dirty="0" smtClean="0">
                <a:effectLst/>
                <a:latin typeface="+mj-lt"/>
                <a:ea typeface="Calibri" panose="020F0502020204030204" pitchFamily="34" charset="0"/>
                <a:cs typeface="Times New Roman" panose="02020603050405020304" pitchFamily="18" charset="0"/>
              </a:rPr>
              <a:t> for civil </a:t>
            </a:r>
            <a:r>
              <a:rPr lang="hr-HR" sz="1600" dirty="0" err="1" smtClean="0">
                <a:effectLst/>
                <a:latin typeface="+mj-lt"/>
                <a:ea typeface="Calibri" panose="020F0502020204030204" pitchFamily="34" charset="0"/>
                <a:cs typeface="Times New Roman" panose="02020603050405020304" pitchFamily="18" charset="0"/>
              </a:rPr>
              <a:t>servants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employees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public</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services</a:t>
            </a:r>
            <a:r>
              <a:rPr lang="hr-HR" sz="1600" dirty="0" smtClean="0">
                <a:effectLst/>
                <a:latin typeface="+mj-lt"/>
                <a:ea typeface="Calibri" panose="020F0502020204030204" pitchFamily="34" charset="0"/>
                <a:cs typeface="Times New Roman" panose="02020603050405020304" pitchFamily="18" charset="0"/>
              </a:rPr>
              <a:t> (</a:t>
            </a:r>
            <a:r>
              <a:rPr lang="hr-HR" sz="1600" i="1" dirty="0" smtClean="0">
                <a:effectLst/>
                <a:latin typeface="+mj-lt"/>
                <a:ea typeface="Calibri" panose="020F0502020204030204" pitchFamily="34" charset="0"/>
                <a:cs typeface="Times New Roman" panose="02020603050405020304" pitchFamily="18" charset="0"/>
              </a:rPr>
              <a:t>NN 56/22</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Collective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agreement</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science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higher</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education</a:t>
            </a:r>
            <a:r>
              <a:rPr lang="hr-HR" sz="1600" dirty="0" smtClean="0">
                <a:effectLst/>
                <a:latin typeface="+mj-lt"/>
                <a:ea typeface="Calibri" panose="020F0502020204030204" pitchFamily="34" charset="0"/>
                <a:cs typeface="Times New Roman" panose="02020603050405020304" pitchFamily="18" charset="0"/>
              </a:rPr>
              <a:t>. </a:t>
            </a:r>
            <a:endParaRPr lang="en-US" sz="1400" dirty="0" smtClean="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hr-HR" sz="1600" i="1" u="sng" dirty="0" smtClean="0">
                <a:solidFill>
                  <a:srgbClr val="0563C1"/>
                </a:solidFill>
                <a:effectLst/>
                <a:latin typeface="+mj-lt"/>
                <a:ea typeface="Calibri" panose="020F0502020204030204" pitchFamily="34" charset="0"/>
                <a:cs typeface="Times New Roman" panose="02020603050405020304" pitchFamily="18" charset="0"/>
                <a:hlinkClick r:id="rId2"/>
              </a:rPr>
              <a:t>https://narodne-novine.nn.hr/clanci/sluzbeni/2022_10_119_1834.html</a:t>
            </a:r>
            <a:r>
              <a:rPr lang="hr-HR" sz="1600" i="1" dirty="0" smtClean="0">
                <a:effectLst/>
                <a:latin typeface="+mj-lt"/>
                <a:ea typeface="Calibri" panose="020F0502020204030204" pitchFamily="34" charset="0"/>
                <a:cs typeface="Times New Roman" panose="02020603050405020304" pitchFamily="18" charset="0"/>
              </a:rPr>
              <a:t> </a:t>
            </a:r>
            <a:endParaRPr lang="en-US" sz="1400" dirty="0" smtClean="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form</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method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conducting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introductory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lecture</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selection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into</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scientific-teaching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artistic-teaching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professions</a:t>
            </a:r>
            <a:r>
              <a:rPr lang="hr-HR" sz="1600" dirty="0" smtClean="0">
                <a:effectLst/>
                <a:latin typeface="+mj-lt"/>
                <a:ea typeface="Calibri" panose="020F0502020204030204" pitchFamily="34" charset="0"/>
                <a:cs typeface="Times New Roman" panose="02020603050405020304" pitchFamily="18" charset="0"/>
              </a:rPr>
              <a:t> (</a:t>
            </a:r>
            <a:r>
              <a:rPr lang="hr-HR" sz="1600" i="1" dirty="0" smtClean="0">
                <a:effectLst/>
                <a:latin typeface="+mj-lt"/>
                <a:ea typeface="Calibri" panose="020F0502020204030204" pitchFamily="34" charset="0"/>
                <a:cs typeface="Times New Roman" panose="02020603050405020304" pitchFamily="18" charset="0"/>
              </a:rPr>
              <a:t>NN 129/05</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necessary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conditions</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evaluation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professional</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activity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procedure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selection</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positions</a:t>
            </a:r>
            <a:r>
              <a:rPr lang="hr-HR" sz="1600" dirty="0" smtClean="0">
                <a:effectLst/>
                <a:latin typeface="+mj-lt"/>
                <a:ea typeface="Calibri" panose="020F0502020204030204" pitchFamily="34" charset="0"/>
                <a:cs typeface="Times New Roman" panose="02020603050405020304" pitchFamily="18" charset="0"/>
              </a:rPr>
              <a:t> (</a:t>
            </a:r>
            <a:r>
              <a:rPr lang="hr-HR" sz="1600" i="1" dirty="0" smtClean="0">
                <a:effectLst/>
                <a:latin typeface="+mj-lt"/>
                <a:ea typeface="Calibri" panose="020F0502020204030204" pitchFamily="34" charset="0"/>
                <a:cs typeface="Times New Roman" panose="02020603050405020304" pitchFamily="18" charset="0"/>
              </a:rPr>
              <a:t>NN 13/12</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Amendments</a:t>
            </a:r>
            <a:r>
              <a:rPr lang="hr-HR" sz="1600" dirty="0" smtClean="0">
                <a:effectLst/>
                <a:latin typeface="+mj-lt"/>
                <a:ea typeface="Calibri" panose="020F0502020204030204" pitchFamily="34" charset="0"/>
                <a:cs typeface="Times New Roman" panose="02020603050405020304" pitchFamily="18" charset="0"/>
              </a:rPr>
              <a:t> to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Necessary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Conditions</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Evaluation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Professional </a:t>
            </a:r>
            <a:r>
              <a:rPr lang="hr-HR" sz="1600" dirty="0" err="1" smtClean="0">
                <a:effectLst/>
                <a:latin typeface="+mj-lt"/>
                <a:ea typeface="Calibri" panose="020F0502020204030204" pitchFamily="34" charset="0"/>
                <a:cs typeface="Times New Roman" panose="02020603050405020304" pitchFamily="18" charset="0"/>
              </a:rPr>
              <a:t>Activities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Selection</a:t>
            </a:r>
            <a:r>
              <a:rPr lang="hr-HR" sz="1600" dirty="0" smtClean="0">
                <a:effectLst/>
                <a:latin typeface="+mj-lt"/>
                <a:ea typeface="Calibri" panose="020F0502020204030204" pitchFamily="34" charset="0"/>
                <a:cs typeface="Times New Roman" panose="02020603050405020304" pitchFamily="18" charset="0"/>
              </a:rPr>
              <a:t> Procedure for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Positions</a:t>
            </a:r>
            <a:r>
              <a:rPr lang="hr-HR" sz="1600" dirty="0" smtClean="0">
                <a:effectLst/>
                <a:latin typeface="+mj-lt"/>
                <a:ea typeface="Calibri" panose="020F0502020204030204" pitchFamily="34" charset="0"/>
                <a:cs typeface="Times New Roman" panose="02020603050405020304" pitchFamily="18" charset="0"/>
              </a:rPr>
              <a:t> (</a:t>
            </a:r>
            <a:r>
              <a:rPr lang="hr-HR" sz="1600" i="1" dirty="0" smtClean="0">
                <a:effectLst/>
                <a:latin typeface="+mj-lt"/>
                <a:ea typeface="Calibri" panose="020F0502020204030204" pitchFamily="34" charset="0"/>
                <a:cs typeface="Times New Roman" panose="02020603050405020304" pitchFamily="18" charset="0"/>
              </a:rPr>
              <a:t>NN 120/21</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necessary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conditions</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evaluation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professional</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activity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selection</a:t>
            </a:r>
            <a:r>
              <a:rPr lang="hr-HR" sz="1600" dirty="0" smtClean="0">
                <a:effectLst/>
                <a:latin typeface="+mj-lt"/>
                <a:ea typeface="Calibri" panose="020F0502020204030204" pitchFamily="34" charset="0"/>
                <a:cs typeface="Times New Roman" panose="02020603050405020304" pitchFamily="18" charset="0"/>
              </a:rPr>
              <a:t> procedure for art-</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field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art (</a:t>
            </a:r>
            <a:r>
              <a:rPr lang="hr-HR" sz="1600" i="1" dirty="0" smtClean="0">
                <a:effectLst/>
                <a:latin typeface="+mj-lt"/>
                <a:ea typeface="Calibri" panose="020F0502020204030204" pitchFamily="34" charset="0"/>
                <a:cs typeface="Times New Roman" panose="02020603050405020304" pitchFamily="18" charset="0"/>
              </a:rPr>
              <a:t>NN 61/2017</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necessary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conditions</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evaluation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professional</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activities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selection</a:t>
            </a:r>
            <a:r>
              <a:rPr lang="hr-HR" sz="1600" dirty="0" smtClean="0">
                <a:effectLst/>
                <a:latin typeface="+mj-lt"/>
                <a:ea typeface="Calibri" panose="020F0502020204030204" pitchFamily="34" charset="0"/>
                <a:cs typeface="Times New Roman" panose="02020603050405020304" pitchFamily="18" charset="0"/>
              </a:rPr>
              <a:t> procedure for </a:t>
            </a:r>
            <a:r>
              <a:rPr lang="hr-HR" sz="1600" dirty="0" err="1" smtClean="0">
                <a:effectLst/>
                <a:latin typeface="+mj-lt"/>
                <a:ea typeface="Calibri" panose="020F0502020204030204" pitchFamily="34" charset="0"/>
                <a:cs typeface="Times New Roman" panose="02020603050405020304" pitchFamily="18" charset="0"/>
              </a:rPr>
              <a:t>scientific</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positions</a:t>
            </a:r>
            <a:r>
              <a:rPr lang="hr-HR" sz="1600" dirty="0" smtClean="0">
                <a:effectLst/>
                <a:latin typeface="+mj-lt"/>
                <a:ea typeface="Calibri" panose="020F0502020204030204" pitchFamily="34" charset="0"/>
                <a:cs typeface="Times New Roman" panose="02020603050405020304" pitchFamily="18" charset="0"/>
              </a:rPr>
              <a:t> (</a:t>
            </a:r>
            <a:r>
              <a:rPr lang="hr-HR" sz="1600" i="1" dirty="0" smtClean="0">
                <a:effectLst/>
                <a:latin typeface="+mj-lt"/>
                <a:ea typeface="Calibri" panose="020F0502020204030204" pitchFamily="34" charset="0"/>
                <a:cs typeface="Times New Roman" panose="02020603050405020304" pitchFamily="18" charset="0"/>
              </a:rPr>
              <a:t>NN 106/06, 122/2017</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Amendments</a:t>
            </a:r>
            <a:r>
              <a:rPr lang="hr-HR" sz="1600" dirty="0" smtClean="0">
                <a:effectLst/>
                <a:latin typeface="+mj-lt"/>
                <a:ea typeface="Calibri" panose="020F0502020204030204" pitchFamily="34" charset="0"/>
                <a:cs typeface="Times New Roman" panose="02020603050405020304" pitchFamily="18" charset="0"/>
              </a:rPr>
              <a:t> to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Decision</a:t>
            </a:r>
            <a:r>
              <a:rPr lang="hr-HR" sz="1600" dirty="0" smtClean="0">
                <a:effectLst/>
                <a:latin typeface="+mj-lt"/>
                <a:ea typeface="Calibri" panose="020F0502020204030204" pitchFamily="34" charset="0"/>
                <a:cs typeface="Times New Roman" panose="02020603050405020304" pitchFamily="18" charset="0"/>
              </a:rPr>
              <a:t> on </a:t>
            </a:r>
            <a:r>
              <a:rPr lang="hr-HR" sz="1600" dirty="0" err="1" smtClean="0">
                <a:effectLst/>
                <a:latin typeface="+mj-lt"/>
                <a:ea typeface="Calibri" panose="020F0502020204030204" pitchFamily="34" charset="0"/>
                <a:cs typeface="Times New Roman" panose="02020603050405020304" pitchFamily="18" charset="0"/>
              </a:rPr>
              <a:t>Necessary</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Conditions</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Evaluation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of</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Scientific</a:t>
            </a:r>
            <a:r>
              <a:rPr lang="hr-HR" sz="1600" dirty="0" smtClean="0">
                <a:effectLst/>
                <a:latin typeface="+mj-lt"/>
                <a:ea typeface="Calibri" panose="020F0502020204030204" pitchFamily="34" charset="0"/>
                <a:cs typeface="Times New Roman" panose="02020603050405020304" pitchFamily="18" charset="0"/>
              </a:rPr>
              <a:t>-Professional </a:t>
            </a:r>
            <a:r>
              <a:rPr lang="hr-HR" sz="1600" dirty="0" err="1" smtClean="0">
                <a:effectLst/>
                <a:latin typeface="+mj-lt"/>
                <a:ea typeface="Calibri" panose="020F0502020204030204" pitchFamily="34" charset="0"/>
                <a:cs typeface="Times New Roman" panose="02020603050405020304" pitchFamily="18" charset="0"/>
              </a:rPr>
              <a:t>Activities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in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Selection</a:t>
            </a:r>
            <a:r>
              <a:rPr lang="hr-HR" sz="1600" dirty="0" smtClean="0">
                <a:effectLst/>
                <a:latin typeface="+mj-lt"/>
                <a:ea typeface="Calibri" panose="020F0502020204030204" pitchFamily="34" charset="0"/>
                <a:cs typeface="Times New Roman" panose="02020603050405020304" pitchFamily="18" charset="0"/>
              </a:rPr>
              <a:t> Procedure for </a:t>
            </a:r>
            <a:r>
              <a:rPr lang="hr-HR" sz="1600" dirty="0" err="1" smtClean="0">
                <a:effectLst/>
                <a:latin typeface="+mj-lt"/>
                <a:ea typeface="Calibri" panose="020F0502020204030204" pitchFamily="34" charset="0"/>
                <a:cs typeface="Times New Roman" panose="02020603050405020304" pitchFamily="18" charset="0"/>
              </a:rPr>
              <a:t>Scientific-Teaching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Professions</a:t>
            </a:r>
            <a:r>
              <a:rPr lang="hr-HR" sz="1600" dirty="0" smtClean="0">
                <a:effectLst/>
                <a:latin typeface="+mj-lt"/>
                <a:ea typeface="Calibri" panose="020F0502020204030204" pitchFamily="34" charset="0"/>
                <a:cs typeface="Times New Roman" panose="02020603050405020304" pitchFamily="18" charset="0"/>
              </a:rPr>
              <a:t> (</a:t>
            </a:r>
            <a:r>
              <a:rPr lang="hr-HR" sz="1600" i="1" dirty="0" smtClean="0">
                <a:effectLst/>
                <a:latin typeface="+mj-lt"/>
                <a:ea typeface="Calibri" panose="020F0502020204030204" pitchFamily="34" charset="0"/>
                <a:cs typeface="Times New Roman" panose="02020603050405020304" pitchFamily="18" charset="0"/>
              </a:rPr>
              <a:t>NN 120/2021</a:t>
            </a:r>
            <a:r>
              <a:rPr lang="hr-HR" sz="1600" dirty="0" smtClean="0">
                <a:effectLst/>
                <a:latin typeface="+mj-lt"/>
                <a:ea typeface="Calibri" panose="020F0502020204030204" pitchFamily="34" charset="0"/>
                <a:cs typeface="Times New Roman" panose="02020603050405020304" pitchFamily="18" charset="0"/>
              </a:rPr>
              <a:t>) are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following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under</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laws</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apply</a:t>
            </a:r>
            <a:r>
              <a:rPr lang="hr-HR" sz="1600" dirty="0" smtClean="0">
                <a:effectLst/>
                <a:latin typeface="+mj-lt"/>
                <a:ea typeface="Calibri" panose="020F0502020204030204" pitchFamily="34" charset="0"/>
                <a:cs typeface="Times New Roman" panose="02020603050405020304" pitchFamily="18" charset="0"/>
              </a:rPr>
              <a:t> to </a:t>
            </a:r>
            <a:r>
              <a:rPr lang="hr-HR" sz="1600" dirty="0" err="1" smtClean="0">
                <a:effectLst/>
                <a:latin typeface="+mj-lt"/>
                <a:ea typeface="Calibri" panose="020F0502020204030204" pitchFamily="34" charset="0"/>
                <a:cs typeface="Times New Roman" panose="02020603050405020304" pitchFamily="18" charset="0"/>
              </a:rPr>
              <a:t>the</a:t>
            </a:r>
            <a:r>
              <a:rPr lang="hr-HR" sz="1600" dirty="0" smtClean="0">
                <a:effectLst/>
                <a:latin typeface="+mj-lt"/>
                <a:ea typeface="Calibri" panose="020F0502020204030204" pitchFamily="34" charset="0"/>
                <a:cs typeface="Times New Roman" panose="02020603050405020304" pitchFamily="18" charset="0"/>
              </a:rPr>
              <a:t> procedure for </a:t>
            </a:r>
            <a:r>
              <a:rPr lang="hr-HR" sz="1600" dirty="0" err="1" smtClean="0">
                <a:effectLst/>
                <a:latin typeface="+mj-lt"/>
                <a:ea typeface="Calibri" panose="020F0502020204030204" pitchFamily="34" charset="0"/>
                <a:cs typeface="Times New Roman" panose="02020603050405020304" pitchFamily="18" charset="0"/>
              </a:rPr>
              <a:t>establishing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employment</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relationship</a:t>
            </a:r>
            <a:r>
              <a:rPr lang="hr-HR" sz="1600" dirty="0" smtClean="0">
                <a:effectLst/>
                <a:latin typeface="+mj-lt"/>
                <a:ea typeface="Calibri" panose="020F0502020204030204" pitchFamily="34" charset="0"/>
                <a:cs typeface="Times New Roman" panose="02020603050405020304" pitchFamily="18" charset="0"/>
              </a:rPr>
              <a:t> for </a:t>
            </a:r>
            <a:r>
              <a:rPr lang="hr-HR" sz="1600" dirty="0" err="1" smtClean="0">
                <a:effectLst/>
                <a:latin typeface="+mj-lt"/>
                <a:ea typeface="Calibri" panose="020F0502020204030204" pitchFamily="34" charset="0"/>
                <a:cs typeface="Times New Roman" panose="02020603050405020304" pitchFamily="18" charset="0"/>
              </a:rPr>
              <a:t>teaching</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scientific</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and</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collaborative</a:t>
            </a:r>
            <a:r>
              <a:rPr lang="hr-HR" sz="1600" dirty="0" smtClean="0">
                <a:effectLst/>
                <a:latin typeface="+mj-lt"/>
                <a:ea typeface="Calibri" panose="020F0502020204030204" pitchFamily="34" charset="0"/>
                <a:cs typeface="Times New Roman" panose="02020603050405020304" pitchFamily="18" charset="0"/>
              </a:rPr>
              <a:t> </a:t>
            </a:r>
            <a:r>
              <a:rPr lang="hr-HR" sz="1600" dirty="0" err="1" smtClean="0">
                <a:effectLst/>
                <a:latin typeface="+mj-lt"/>
                <a:ea typeface="Calibri" panose="020F0502020204030204" pitchFamily="34" charset="0"/>
                <a:cs typeface="Times New Roman" panose="02020603050405020304" pitchFamily="18" charset="0"/>
              </a:rPr>
              <a:t>positions</a:t>
            </a:r>
            <a:r>
              <a:rPr lang="hr-HR" sz="1600" dirty="0" smtClean="0">
                <a:effectLst/>
                <a:latin typeface="+mj-lt"/>
                <a:ea typeface="Calibri" panose="020F0502020204030204" pitchFamily="34" charset="0"/>
                <a:cs typeface="Times New Roman" panose="02020603050405020304" pitchFamily="18" charset="0"/>
              </a:rPr>
              <a:t> at </a:t>
            </a:r>
            <a:r>
              <a:rPr lang="hr-HR" sz="1600" dirty="0" err="1" smtClean="0">
                <a:effectLst/>
                <a:latin typeface="+mj-lt"/>
                <a:ea typeface="Calibri" panose="020F0502020204030204" pitchFamily="34" charset="0"/>
                <a:cs typeface="Times New Roman" panose="02020603050405020304" pitchFamily="18" charset="0"/>
              </a:rPr>
              <a:t>university</a:t>
            </a:r>
            <a:r>
              <a:rPr lang="hr-HR" sz="1600" dirty="0" smtClean="0">
                <a:effectLst/>
                <a:latin typeface="+mj-lt"/>
                <a:ea typeface="Calibri" panose="020F0502020204030204" pitchFamily="34" charset="0"/>
                <a:cs typeface="Times New Roman" panose="02020603050405020304" pitchFamily="18" charset="0"/>
              </a:rPr>
              <a:t>.</a:t>
            </a:r>
            <a:endParaRPr lang="en-US" sz="1400" dirty="0" smtClean="0">
              <a:effectLst/>
              <a:latin typeface="+mj-lt"/>
              <a:ea typeface="Calibri" panose="020F0502020204030204" pitchFamily="34" charset="0"/>
              <a:cs typeface="Times New Roman" panose="02020603050405020304" pitchFamily="18" charset="0"/>
            </a:endParaRPr>
          </a:p>
          <a:p>
            <a:pPr algn="just">
              <a:lnSpc>
                <a:spcPct val="107000"/>
              </a:lnSpc>
              <a:spcAft>
                <a:spcPts val="800"/>
              </a:spcAft>
            </a:pPr>
            <a:r>
              <a:rPr lang="hr-HR" sz="1600" i="1" u="sng" dirty="0" smtClean="0">
                <a:solidFill>
                  <a:srgbClr val="0563C1"/>
                </a:solidFill>
                <a:effectLst/>
                <a:latin typeface="+mj-lt"/>
                <a:ea typeface="Calibri" panose="020F0502020204030204" pitchFamily="34" charset="0"/>
                <a:cs typeface="Times New Roman" panose="02020603050405020304" pitchFamily="18" charset="0"/>
                <a:hlinkClick r:id="rId3"/>
              </a:rPr>
              <a:t>http://www.rektorski-zbor.hr/dokumenti/izbori-u-nastavna-znanstveno-nastavna-zvanja-i-umjetnicko-nastavna-zvanja/</a:t>
            </a:r>
            <a:r>
              <a:rPr lang="hr-HR" sz="1600" i="1" dirty="0" smtClean="0">
                <a:effectLst/>
                <a:latin typeface="+mj-lt"/>
                <a:ea typeface="Calibri" panose="020F0502020204030204" pitchFamily="34" charset="0"/>
                <a:cs typeface="Times New Roman" panose="02020603050405020304" pitchFamily="18" charset="0"/>
              </a:rPr>
              <a:t> </a:t>
            </a:r>
            <a:endParaRPr lang="en-US" sz="14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1138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9585" y="626958"/>
            <a:ext cx="10958946" cy="4554965"/>
          </a:xfrm>
          <a:prstGeom prst="rect">
            <a:avLst/>
          </a:prstGeom>
        </p:spPr>
        <p:txBody>
          <a:bodyPr wrap="square">
            <a:spAutoFit/>
          </a:bodyPr>
          <a:lstStyle/>
          <a:p>
            <a:pPr algn="just">
              <a:lnSpc>
                <a:spcPct val="107000"/>
              </a:lnSpc>
              <a:spcAft>
                <a:spcPts val="800"/>
              </a:spcAft>
            </a:pPr>
            <a:r>
              <a:rPr lang="hr-HR" b="1" dirty="0">
                <a:latin typeface="+mj-lt"/>
                <a:ea typeface="Calibri" panose="020F0502020204030204" pitchFamily="34" charset="0"/>
                <a:cs typeface="Times New Roman" panose="02020603050405020304" pitchFamily="18" charset="0"/>
              </a:rPr>
              <a:t>RECRUITMENT PROCEDURE FOR TEACHER, SCIENTIST AND ASSOCIATE</a:t>
            </a:r>
            <a:endParaRPr lang="en-US" sz="1600" dirty="0" smtClean="0">
              <a:effectLst/>
              <a:latin typeface="+mj-lt"/>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eriod"/>
            </a:pPr>
            <a:r>
              <a:rPr lang="hr-HR" dirty="0">
                <a:latin typeface="+mj-lt"/>
                <a:ea typeface="Calibri" panose="020F0502020204030204" pitchFamily="34" charset="0"/>
                <a:cs typeface="Times New Roman" panose="02020603050405020304" pitchFamily="18" charset="0"/>
              </a:rPr>
              <a:t>A </a:t>
            </a:r>
            <a:r>
              <a:rPr lang="hr-HR" dirty="0" err="1">
                <a:latin typeface="+mj-lt"/>
                <a:ea typeface="Calibri" panose="020F0502020204030204" pitchFamily="34" charset="0"/>
                <a:cs typeface="Times New Roman" panose="02020603050405020304" pitchFamily="18" charset="0"/>
              </a:rPr>
              <a:t>teacher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scientist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associate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hired</a:t>
            </a:r>
            <a:r>
              <a:rPr lang="hr-HR" dirty="0">
                <a:latin typeface="+mj-lt"/>
                <a:ea typeface="Calibri" panose="020F0502020204030204" pitchFamily="34" charset="0"/>
                <a:cs typeface="Times New Roman" panose="02020603050405020304" pitchFamily="18" charset="0"/>
              </a:rPr>
              <a:t> for a </a:t>
            </a:r>
            <a:r>
              <a:rPr lang="hr-HR" dirty="0" err="1">
                <a:latin typeface="+mj-lt"/>
                <a:ea typeface="Calibri" panose="020F0502020204030204" pitchFamily="34" charset="0"/>
                <a:cs typeface="Times New Roman" panose="02020603050405020304" pitchFamily="18" charset="0"/>
              </a:rPr>
              <a:t>vacant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position</a:t>
            </a:r>
            <a:r>
              <a:rPr lang="hr-HR" dirty="0">
                <a:latin typeface="+mj-lt"/>
                <a:ea typeface="Calibri" panose="020F0502020204030204" pitchFamily="34" charset="0"/>
                <a:cs typeface="Times New Roman" panose="02020603050405020304" pitchFamily="18" charset="0"/>
              </a:rPr>
              <a:t> at a </a:t>
            </a:r>
            <a:r>
              <a:rPr lang="hr-HR" dirty="0" err="1">
                <a:latin typeface="+mj-lt"/>
                <a:ea typeface="Calibri" panose="020F0502020204030204" pitchFamily="34" charset="0"/>
                <a:cs typeface="Times New Roman" panose="02020603050405020304" pitchFamily="18" charset="0"/>
              </a:rPr>
              <a:t>public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higher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education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institution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 </a:t>
            </a:r>
            <a:r>
              <a:rPr lang="hr-HR" dirty="0" err="1">
                <a:latin typeface="+mj-lt"/>
                <a:ea typeface="Calibri" panose="020F0502020204030204" pitchFamily="34" charset="0"/>
                <a:cs typeface="Times New Roman" panose="02020603050405020304" pitchFamily="18" charset="0"/>
              </a:rPr>
              <a:t>public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scientific</a:t>
            </a:r>
            <a:r>
              <a:rPr lang="hr-HR" dirty="0">
                <a:latin typeface="+mj-lt"/>
                <a:ea typeface="Calibri" panose="020F0502020204030204" pitchFamily="34" charset="0"/>
                <a:cs typeface="Times New Roman" panose="02020603050405020304" pitchFamily="18" charset="0"/>
              </a:rPr>
              <a:t> institute </a:t>
            </a:r>
            <a:r>
              <a:rPr lang="hr-HR" dirty="0" err="1">
                <a:latin typeface="+mj-lt"/>
                <a:ea typeface="Calibri" panose="020F0502020204030204" pitchFamily="34" charset="0"/>
                <a:cs typeface="Times New Roman" panose="02020603050405020304" pitchFamily="18" charset="0"/>
              </a:rPr>
              <a:t>in</a:t>
            </a:r>
            <a:r>
              <a:rPr lang="hr-HR" dirty="0">
                <a:latin typeface="+mj-lt"/>
                <a:ea typeface="Calibri" panose="020F0502020204030204" pitchFamily="34" charset="0"/>
                <a:cs typeface="Times New Roman" panose="02020603050405020304" pitchFamily="18" charset="0"/>
              </a:rPr>
              <a:t> a procedure </a:t>
            </a:r>
            <a:r>
              <a:rPr lang="hr-HR" dirty="0" err="1">
                <a:latin typeface="+mj-lt"/>
                <a:ea typeface="Calibri" panose="020F0502020204030204" pitchFamily="34" charset="0"/>
                <a:cs typeface="Times New Roman" panose="02020603050405020304" pitchFamily="18" charset="0"/>
              </a:rPr>
              <a:t>initiated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by</a:t>
            </a:r>
            <a:r>
              <a:rPr lang="hr-HR" dirty="0">
                <a:latin typeface="+mj-lt"/>
                <a:ea typeface="Calibri" panose="020F0502020204030204" pitchFamily="34" charset="0"/>
                <a:cs typeface="Times New Roman" panose="02020603050405020304" pitchFamily="18" charset="0"/>
              </a:rPr>
              <a:t> a </a:t>
            </a:r>
            <a:r>
              <a:rPr lang="hr-HR" b="1" dirty="0" err="1">
                <a:latin typeface="+mj-lt"/>
                <a:ea typeface="Calibri" panose="020F0502020204030204" pitchFamily="34" charset="0"/>
                <a:cs typeface="Times New Roman" panose="02020603050405020304" pitchFamily="18" charset="0"/>
              </a:rPr>
              <a:t>public</a:t>
            </a:r>
            <a:r>
              <a:rPr lang="hr-HR" b="1" dirty="0">
                <a:latin typeface="+mj-lt"/>
                <a:ea typeface="Calibri" panose="020F0502020204030204" pitchFamily="34" charset="0"/>
                <a:cs typeface="Times New Roman" panose="02020603050405020304" pitchFamily="18" charset="0"/>
              </a:rPr>
              <a:t> tender.</a:t>
            </a:r>
            <a:endParaRPr lang="en-US" sz="1600" dirty="0" smtClean="0">
              <a:effectLst/>
              <a:latin typeface="+mj-lt"/>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eriod"/>
            </a:pP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decision</a:t>
            </a:r>
            <a:r>
              <a:rPr lang="hr-HR" dirty="0">
                <a:latin typeface="+mj-lt"/>
                <a:ea typeface="Calibri" panose="020F0502020204030204" pitchFamily="34" charset="0"/>
                <a:cs typeface="Times New Roman" panose="02020603050405020304" pitchFamily="18" charset="0"/>
              </a:rPr>
              <a:t> to </a:t>
            </a:r>
            <a:r>
              <a:rPr lang="hr-HR" dirty="0" err="1">
                <a:latin typeface="+mj-lt"/>
                <a:ea typeface="Calibri" panose="020F0502020204030204" pitchFamily="34" charset="0"/>
                <a:cs typeface="Times New Roman" panose="02020603050405020304" pitchFamily="18" charset="0"/>
              </a:rPr>
              <a:t>call</a:t>
            </a:r>
            <a:r>
              <a:rPr lang="hr-HR" dirty="0">
                <a:latin typeface="+mj-lt"/>
                <a:ea typeface="Calibri" panose="020F0502020204030204" pitchFamily="34" charset="0"/>
                <a:cs typeface="Times New Roman" panose="02020603050405020304" pitchFamily="18" charset="0"/>
              </a:rPr>
              <a:t> for a </a:t>
            </a:r>
            <a:r>
              <a:rPr lang="hr-HR" dirty="0" err="1">
                <a:latin typeface="+mj-lt"/>
                <a:ea typeface="Calibri" panose="020F0502020204030204" pitchFamily="34" charset="0"/>
                <a:cs typeface="Times New Roman" panose="02020603050405020304" pitchFamily="18" charset="0"/>
              </a:rPr>
              <a:t>public</a:t>
            </a:r>
            <a:r>
              <a:rPr lang="hr-HR" dirty="0">
                <a:latin typeface="+mj-lt"/>
                <a:ea typeface="Calibri" panose="020F0502020204030204" pitchFamily="34" charset="0"/>
                <a:cs typeface="Times New Roman" panose="02020603050405020304" pitchFamily="18" charset="0"/>
              </a:rPr>
              <a:t> tender </a:t>
            </a:r>
            <a:r>
              <a:rPr lang="hr-HR" dirty="0" err="1">
                <a:latin typeface="+mj-lt"/>
                <a:ea typeface="Calibri" panose="020F0502020204030204" pitchFamily="34" charset="0"/>
                <a:cs typeface="Times New Roman" panose="02020603050405020304" pitchFamily="18" charset="0"/>
              </a:rPr>
              <a:t>is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made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faculty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council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a:t>
            </a:r>
            <a:r>
              <a:rPr lang="hr-HR" dirty="0">
                <a:latin typeface="+mj-lt"/>
                <a:ea typeface="Calibri" panose="020F0502020204030204" pitchFamily="34" charset="0"/>
                <a:cs typeface="Times New Roman" panose="02020603050405020304" pitchFamily="18" charset="0"/>
              </a:rPr>
              <a:t> integral </a:t>
            </a:r>
            <a:r>
              <a:rPr lang="hr-HR" dirty="0" err="1">
                <a:latin typeface="+mj-lt"/>
                <a:ea typeface="Calibri" panose="020F0502020204030204" pitchFamily="34" charset="0"/>
                <a:cs typeface="Times New Roman" panose="02020603050405020304" pitchFamily="18" charset="0"/>
              </a:rPr>
              <a:t>part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decision</a:t>
            </a:r>
            <a:r>
              <a:rPr lang="hr-HR" dirty="0">
                <a:latin typeface="+mj-lt"/>
                <a:ea typeface="Calibri" panose="020F0502020204030204" pitchFamily="34" charset="0"/>
                <a:cs typeface="Times New Roman" panose="02020603050405020304" pitchFamily="18" charset="0"/>
              </a:rPr>
              <a:t> on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announcement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public</a:t>
            </a:r>
            <a:r>
              <a:rPr lang="hr-HR" dirty="0">
                <a:latin typeface="+mj-lt"/>
                <a:ea typeface="Calibri" panose="020F0502020204030204" pitchFamily="34" charset="0"/>
                <a:cs typeface="Times New Roman" panose="02020603050405020304" pitchFamily="18" charset="0"/>
              </a:rPr>
              <a:t> tender </a:t>
            </a:r>
            <a:r>
              <a:rPr lang="hr-HR" dirty="0" err="1">
                <a:latin typeface="+mj-lt"/>
                <a:ea typeface="Calibri" panose="020F0502020204030204" pitchFamily="34" charset="0"/>
                <a:cs typeface="Times New Roman" panose="02020603050405020304" pitchFamily="18" charset="0"/>
              </a:rPr>
              <a:t>is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decision</a:t>
            </a:r>
            <a:r>
              <a:rPr lang="hr-HR" dirty="0">
                <a:latin typeface="+mj-lt"/>
                <a:ea typeface="Calibri" panose="020F0502020204030204" pitchFamily="34" charset="0"/>
                <a:cs typeface="Times New Roman" panose="02020603050405020304" pitchFamily="18" charset="0"/>
              </a:rPr>
              <a:t> on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appointment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expert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a:t>
            </a:r>
            <a:endParaRPr lang="en-US" sz="1600" dirty="0" smtClean="0">
              <a:effectLst/>
              <a:latin typeface="+mj-lt"/>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eriod"/>
            </a:pP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expert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commission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consists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t>
            </a:r>
            <a:r>
              <a:rPr lang="hr-HR" dirty="0" err="1">
                <a:latin typeface="+mj-lt"/>
                <a:ea typeface="Calibri" panose="020F0502020204030204" pitchFamily="34" charset="0"/>
                <a:cs typeface="Times New Roman" panose="02020603050405020304" pitchFamily="18" charset="0"/>
              </a:rPr>
              <a:t>least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three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members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employed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in</a:t>
            </a:r>
            <a:r>
              <a:rPr lang="hr-HR" dirty="0">
                <a:latin typeface="+mj-lt"/>
                <a:ea typeface="Calibri" panose="020F0502020204030204" pitchFamily="34" charset="0"/>
                <a:cs typeface="Times New Roman" panose="02020603050405020304" pitchFamily="18" charset="0"/>
              </a:rPr>
              <a:t> a </a:t>
            </a:r>
            <a:r>
              <a:rPr lang="hr-HR" dirty="0" err="1">
                <a:latin typeface="+mj-lt"/>
                <a:ea typeface="Calibri" panose="020F0502020204030204" pitchFamily="34" charset="0"/>
                <a:cs typeface="Times New Roman" panose="02020603050405020304" pitchFamily="18" charset="0"/>
              </a:rPr>
              <a:t>position</a:t>
            </a:r>
            <a:r>
              <a:rPr lang="hr-HR" dirty="0">
                <a:latin typeface="+mj-lt"/>
                <a:ea typeface="Calibri" panose="020F0502020204030204" pitchFamily="34" charset="0"/>
                <a:cs typeface="Times New Roman" panose="02020603050405020304" pitchFamily="18" charset="0"/>
              </a:rPr>
              <a:t> at a </a:t>
            </a:r>
            <a:r>
              <a:rPr lang="hr-HR" dirty="0" err="1">
                <a:latin typeface="+mj-lt"/>
                <a:ea typeface="Calibri" panose="020F0502020204030204" pitchFamily="34" charset="0"/>
                <a:cs typeface="Times New Roman" panose="02020603050405020304" pitchFamily="18" charset="0"/>
              </a:rPr>
              <a:t>higher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same </a:t>
            </a:r>
            <a:r>
              <a:rPr lang="hr-HR" dirty="0" err="1">
                <a:latin typeface="+mj-lt"/>
                <a:ea typeface="Calibri" panose="020F0502020204030204" pitchFamily="34" charset="0"/>
                <a:cs typeface="Times New Roman" panose="02020603050405020304" pitchFamily="18" charset="0"/>
              </a:rPr>
              <a:t>hierarchical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level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relation</a:t>
            </a:r>
            <a:r>
              <a:rPr lang="hr-HR" dirty="0">
                <a:latin typeface="+mj-lt"/>
                <a:ea typeface="Calibri" panose="020F0502020204030204" pitchFamily="34" charset="0"/>
                <a:cs typeface="Times New Roman" panose="02020603050405020304" pitchFamily="18" charset="0"/>
              </a:rPr>
              <a:t> to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position</a:t>
            </a:r>
            <a:r>
              <a:rPr lang="hr-HR" dirty="0">
                <a:latin typeface="+mj-lt"/>
                <a:ea typeface="Calibri" panose="020F0502020204030204" pitchFamily="34" charset="0"/>
                <a:cs typeface="Times New Roman" panose="02020603050405020304" pitchFamily="18" charset="0"/>
              </a:rPr>
              <a:t> for </a:t>
            </a:r>
            <a:r>
              <a:rPr lang="hr-HR" dirty="0" err="1">
                <a:latin typeface="+mj-lt"/>
                <a:ea typeface="Calibri" panose="020F0502020204030204" pitchFamily="34" charset="0"/>
                <a:cs typeface="Times New Roman" panose="02020603050405020304" pitchFamily="18" charset="0"/>
              </a:rPr>
              <a:t>which</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election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being</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conducted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same </a:t>
            </a:r>
            <a:r>
              <a:rPr lang="hr-HR" dirty="0" err="1">
                <a:latin typeface="+mj-lt"/>
                <a:ea typeface="Calibri" panose="020F0502020204030204" pitchFamily="34" charset="0"/>
                <a:cs typeface="Times New Roman" panose="02020603050405020304" pitchFamily="18" charset="0"/>
              </a:rPr>
              <a:t>scientific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artistic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field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field</a:t>
            </a:r>
            <a:r>
              <a:rPr lang="hr-HR" dirty="0">
                <a:latin typeface="+mj-lt"/>
                <a:ea typeface="Calibri" panose="020F0502020204030204" pitchFamily="34" charset="0"/>
                <a:cs typeface="Times New Roman" panose="02020603050405020304" pitchFamily="18" charset="0"/>
              </a:rPr>
              <a:t>. At </a:t>
            </a:r>
            <a:r>
              <a:rPr lang="hr-HR" dirty="0" err="1">
                <a:latin typeface="+mj-lt"/>
                <a:ea typeface="Calibri" panose="020F0502020204030204" pitchFamily="34" charset="0"/>
                <a:cs typeface="Times New Roman" panose="02020603050405020304" pitchFamily="18" charset="0"/>
              </a:rPr>
              <a:t>least</a:t>
            </a:r>
            <a:r>
              <a:rPr lang="hr-HR" dirty="0">
                <a:latin typeface="+mj-lt"/>
                <a:ea typeface="Calibri" panose="020F0502020204030204" pitchFamily="34" charset="0"/>
                <a:cs typeface="Times New Roman" panose="02020603050405020304" pitchFamily="18" charset="0"/>
              </a:rPr>
              <a:t> one </a:t>
            </a:r>
            <a:r>
              <a:rPr lang="hr-HR" dirty="0" err="1">
                <a:latin typeface="+mj-lt"/>
                <a:ea typeface="Calibri" panose="020F0502020204030204" pitchFamily="34" charset="0"/>
                <a:cs typeface="Times New Roman" panose="02020603050405020304" pitchFamily="18" charset="0"/>
              </a:rPr>
              <a:t>member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expert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 must </a:t>
            </a:r>
            <a:r>
              <a:rPr lang="hr-HR" dirty="0" err="1">
                <a:latin typeface="+mj-lt"/>
                <a:ea typeface="Calibri" panose="020F0502020204030204" pitchFamily="34" charset="0"/>
                <a:cs typeface="Times New Roman" panose="02020603050405020304" pitchFamily="18" charset="0"/>
              </a:rPr>
              <a:t>be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employed</a:t>
            </a:r>
            <a:r>
              <a:rPr lang="hr-HR" dirty="0">
                <a:latin typeface="+mj-lt"/>
                <a:ea typeface="Calibri" panose="020F0502020204030204" pitchFamily="34" charset="0"/>
                <a:cs typeface="Times New Roman" panose="02020603050405020304" pitchFamily="18" charset="0"/>
              </a:rPr>
              <a:t> at a </a:t>
            </a:r>
            <a:r>
              <a:rPr lang="hr-HR" dirty="0" err="1">
                <a:latin typeface="+mj-lt"/>
                <a:ea typeface="Calibri" panose="020F0502020204030204" pitchFamily="34" charset="0"/>
                <a:cs typeface="Times New Roman" panose="02020603050405020304" pitchFamily="18" charset="0"/>
              </a:rPr>
              <a:t>university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scientific</a:t>
            </a:r>
            <a:r>
              <a:rPr lang="hr-HR" dirty="0">
                <a:latin typeface="+mj-lt"/>
                <a:ea typeface="Calibri" panose="020F0502020204030204" pitchFamily="34" charset="0"/>
                <a:cs typeface="Times New Roman" panose="02020603050405020304" pitchFamily="18" charset="0"/>
              </a:rPr>
              <a:t> institute </a:t>
            </a:r>
            <a:r>
              <a:rPr lang="hr-HR" dirty="0" err="1">
                <a:latin typeface="+mj-lt"/>
                <a:ea typeface="Calibri" panose="020F0502020204030204" pitchFamily="34" charset="0"/>
                <a:cs typeface="Times New Roman" panose="02020603050405020304" pitchFamily="18" charset="0"/>
              </a:rPr>
              <a:t>different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from</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one for </a:t>
            </a:r>
            <a:r>
              <a:rPr lang="hr-HR" dirty="0" err="1">
                <a:latin typeface="+mj-lt"/>
                <a:ea typeface="Calibri" panose="020F0502020204030204" pitchFamily="34" charset="0"/>
                <a:cs typeface="Times New Roman" panose="02020603050405020304" pitchFamily="18" charset="0"/>
              </a:rPr>
              <a:t>which</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election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being</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held</a:t>
            </a:r>
            <a:r>
              <a:rPr lang="hr-HR" dirty="0">
                <a:latin typeface="+mj-lt"/>
                <a:ea typeface="Calibri" panose="020F0502020204030204" pitchFamily="34" charset="0"/>
                <a:cs typeface="Times New Roman" panose="02020603050405020304" pitchFamily="18" charset="0"/>
              </a:rPr>
              <a:t>.</a:t>
            </a:r>
            <a:endParaRPr lang="en-US" sz="1600" dirty="0" smtClean="0">
              <a:effectLst/>
              <a:latin typeface="+mj-lt"/>
              <a:ea typeface="Calibri" panose="020F0502020204030204" pitchFamily="34" charset="0"/>
              <a:cs typeface="Times New Roman" panose="02020603050405020304" pitchFamily="18" charset="0"/>
            </a:endParaRPr>
          </a:p>
          <a:p>
            <a:pPr marL="342900" indent="-342900">
              <a:buFont typeface="+mj-lt"/>
              <a:buAutoNum type="arabicPeriod"/>
            </a:pPr>
            <a:r>
              <a:rPr lang="hr-HR" dirty="0" err="1">
                <a:latin typeface="+mj-lt"/>
                <a:ea typeface="Calibri" panose="020F0502020204030204" pitchFamily="34" charset="0"/>
              </a:rPr>
              <a:t>The</a:t>
            </a:r>
            <a:r>
              <a:rPr lang="hr-HR" dirty="0">
                <a:latin typeface="+mj-lt"/>
                <a:ea typeface="Calibri" panose="020F0502020204030204" pitchFamily="34" charset="0"/>
              </a:rPr>
              <a:t> </a:t>
            </a:r>
            <a:r>
              <a:rPr lang="hr-HR" dirty="0" err="1">
                <a:latin typeface="+mj-lt"/>
                <a:ea typeface="Calibri" panose="020F0502020204030204" pitchFamily="34" charset="0"/>
              </a:rPr>
              <a:t>public</a:t>
            </a:r>
            <a:r>
              <a:rPr lang="hr-HR" dirty="0">
                <a:latin typeface="+mj-lt"/>
                <a:ea typeface="Calibri" panose="020F0502020204030204" pitchFamily="34" charset="0"/>
              </a:rPr>
              <a:t> tender for </a:t>
            </a:r>
            <a:r>
              <a:rPr lang="hr-HR" dirty="0" err="1">
                <a:latin typeface="+mj-lt"/>
                <a:ea typeface="Calibri" panose="020F0502020204030204" pitchFamily="34" charset="0"/>
              </a:rPr>
              <a:t>the</a:t>
            </a:r>
            <a:r>
              <a:rPr lang="hr-HR" dirty="0">
                <a:latin typeface="+mj-lt"/>
                <a:ea typeface="Calibri" panose="020F0502020204030204" pitchFamily="34" charset="0"/>
              </a:rPr>
              <a:t> </a:t>
            </a:r>
            <a:r>
              <a:rPr lang="hr-HR" dirty="0" err="1">
                <a:latin typeface="+mj-lt"/>
                <a:ea typeface="Calibri" panose="020F0502020204030204" pitchFamily="34" charset="0"/>
              </a:rPr>
              <a:t>selection</a:t>
            </a:r>
            <a:r>
              <a:rPr lang="hr-HR" dirty="0">
                <a:latin typeface="+mj-lt"/>
                <a:ea typeface="Calibri" panose="020F0502020204030204" pitchFamily="34" charset="0"/>
              </a:rPr>
              <a:t> </a:t>
            </a:r>
            <a:r>
              <a:rPr lang="hr-HR" dirty="0" err="1">
                <a:latin typeface="+mj-lt"/>
                <a:ea typeface="Calibri" panose="020F0502020204030204" pitchFamily="34" charset="0"/>
              </a:rPr>
              <a:t>of</a:t>
            </a:r>
            <a:r>
              <a:rPr lang="hr-HR" dirty="0">
                <a:latin typeface="+mj-lt"/>
                <a:ea typeface="Calibri" panose="020F0502020204030204" pitchFamily="34" charset="0"/>
              </a:rPr>
              <a:t> </a:t>
            </a:r>
            <a:r>
              <a:rPr lang="hr-HR" dirty="0" err="1">
                <a:latin typeface="+mj-lt"/>
                <a:ea typeface="Calibri" panose="020F0502020204030204" pitchFamily="34" charset="0"/>
              </a:rPr>
              <a:t>teachers</a:t>
            </a:r>
            <a:r>
              <a:rPr lang="hr-HR" dirty="0">
                <a:latin typeface="+mj-lt"/>
                <a:ea typeface="Calibri" panose="020F0502020204030204" pitchFamily="34" charset="0"/>
              </a:rPr>
              <a:t>, </a:t>
            </a:r>
            <a:r>
              <a:rPr lang="hr-HR" dirty="0" err="1">
                <a:latin typeface="+mj-lt"/>
                <a:ea typeface="Calibri" panose="020F0502020204030204" pitchFamily="34" charset="0"/>
              </a:rPr>
              <a:t>scientists</a:t>
            </a:r>
            <a:r>
              <a:rPr lang="hr-HR" dirty="0">
                <a:latin typeface="+mj-lt"/>
                <a:ea typeface="Calibri" panose="020F0502020204030204" pitchFamily="34" charset="0"/>
              </a:rPr>
              <a:t> </a:t>
            </a:r>
            <a:r>
              <a:rPr lang="hr-HR" dirty="0" err="1">
                <a:latin typeface="+mj-lt"/>
                <a:ea typeface="Calibri" panose="020F0502020204030204" pitchFamily="34" charset="0"/>
              </a:rPr>
              <a:t>and</a:t>
            </a:r>
            <a:r>
              <a:rPr lang="hr-HR" dirty="0">
                <a:latin typeface="+mj-lt"/>
                <a:ea typeface="Calibri" panose="020F0502020204030204" pitchFamily="34" charset="0"/>
              </a:rPr>
              <a:t> </a:t>
            </a:r>
            <a:r>
              <a:rPr lang="hr-HR" dirty="0" err="1">
                <a:latin typeface="+mj-lt"/>
                <a:ea typeface="Calibri" panose="020F0502020204030204" pitchFamily="34" charset="0"/>
              </a:rPr>
              <a:t>associates</a:t>
            </a:r>
            <a:r>
              <a:rPr lang="hr-HR" dirty="0">
                <a:latin typeface="+mj-lt"/>
                <a:ea typeface="Calibri" panose="020F0502020204030204" pitchFamily="34" charset="0"/>
              </a:rPr>
              <a:t> for a </a:t>
            </a:r>
            <a:r>
              <a:rPr lang="hr-HR" dirty="0" err="1">
                <a:latin typeface="+mj-lt"/>
                <a:ea typeface="Calibri" panose="020F0502020204030204" pitchFamily="34" charset="0"/>
              </a:rPr>
              <a:t>vacant</a:t>
            </a:r>
            <a:r>
              <a:rPr lang="hr-HR" dirty="0">
                <a:latin typeface="+mj-lt"/>
                <a:ea typeface="Calibri" panose="020F0502020204030204" pitchFamily="34" charset="0"/>
              </a:rPr>
              <a:t> </a:t>
            </a:r>
            <a:r>
              <a:rPr lang="hr-HR" dirty="0" err="1">
                <a:latin typeface="+mj-lt"/>
                <a:ea typeface="Calibri" panose="020F0502020204030204" pitchFamily="34" charset="0"/>
              </a:rPr>
              <a:t>position</a:t>
            </a:r>
            <a:r>
              <a:rPr lang="hr-HR" dirty="0">
                <a:latin typeface="+mj-lt"/>
                <a:ea typeface="Calibri" panose="020F0502020204030204" pitchFamily="34" charset="0"/>
              </a:rPr>
              <a:t> </a:t>
            </a:r>
            <a:r>
              <a:rPr lang="hr-HR" dirty="0" err="1">
                <a:latin typeface="+mj-lt"/>
                <a:ea typeface="Calibri" panose="020F0502020204030204" pitchFamily="34" charset="0"/>
              </a:rPr>
              <a:t>is</a:t>
            </a:r>
            <a:r>
              <a:rPr lang="hr-HR" dirty="0">
                <a:latin typeface="+mj-lt"/>
                <a:ea typeface="Calibri" panose="020F0502020204030204" pitchFamily="34" charset="0"/>
              </a:rPr>
              <a:t> </a:t>
            </a:r>
            <a:r>
              <a:rPr lang="hr-HR" dirty="0" err="1">
                <a:latin typeface="+mj-lt"/>
                <a:ea typeface="Calibri" panose="020F0502020204030204" pitchFamily="34" charset="0"/>
              </a:rPr>
              <a:t>published</a:t>
            </a:r>
            <a:r>
              <a:rPr lang="hr-HR" dirty="0">
                <a:latin typeface="+mj-lt"/>
                <a:ea typeface="Calibri" panose="020F0502020204030204" pitchFamily="34" charset="0"/>
              </a:rPr>
              <a:t> </a:t>
            </a:r>
            <a:r>
              <a:rPr lang="hr-HR" dirty="0" err="1">
                <a:latin typeface="+mj-lt"/>
                <a:ea typeface="Calibri" panose="020F0502020204030204" pitchFamily="34" charset="0"/>
              </a:rPr>
              <a:t>in</a:t>
            </a:r>
            <a:r>
              <a:rPr lang="hr-HR" dirty="0">
                <a:latin typeface="+mj-lt"/>
                <a:ea typeface="Calibri" panose="020F0502020204030204" pitchFamily="34" charset="0"/>
              </a:rPr>
              <a:t> </a:t>
            </a:r>
            <a:r>
              <a:rPr lang="hr-HR" dirty="0" err="1">
                <a:latin typeface="+mj-lt"/>
                <a:ea typeface="Calibri" panose="020F0502020204030204" pitchFamily="34" charset="0"/>
              </a:rPr>
              <a:t>the</a:t>
            </a:r>
            <a:r>
              <a:rPr lang="hr-HR" dirty="0">
                <a:latin typeface="+mj-lt"/>
                <a:ea typeface="Calibri" panose="020F0502020204030204" pitchFamily="34" charset="0"/>
              </a:rPr>
              <a:t> "Narodni novine" </a:t>
            </a:r>
            <a:r>
              <a:rPr lang="hr-HR" dirty="0" err="1">
                <a:latin typeface="+mj-lt"/>
                <a:ea typeface="Calibri" panose="020F0502020204030204" pitchFamily="34" charset="0"/>
              </a:rPr>
              <a:t>and</a:t>
            </a:r>
            <a:r>
              <a:rPr lang="hr-HR" dirty="0">
                <a:latin typeface="+mj-lt"/>
                <a:ea typeface="Calibri" panose="020F0502020204030204" pitchFamily="34" charset="0"/>
              </a:rPr>
              <a:t> on </a:t>
            </a:r>
            <a:r>
              <a:rPr lang="hr-HR" dirty="0" err="1">
                <a:latin typeface="+mj-lt"/>
                <a:ea typeface="Calibri" panose="020F0502020204030204" pitchFamily="34" charset="0"/>
              </a:rPr>
              <a:t>the</a:t>
            </a:r>
            <a:r>
              <a:rPr lang="hr-HR" dirty="0">
                <a:latin typeface="+mj-lt"/>
                <a:ea typeface="Calibri" panose="020F0502020204030204" pitchFamily="34" charset="0"/>
              </a:rPr>
              <a:t> </a:t>
            </a:r>
            <a:r>
              <a:rPr lang="hr-HR" dirty="0" err="1">
                <a:latin typeface="+mj-lt"/>
                <a:ea typeface="Calibri" panose="020F0502020204030204" pitchFamily="34" charset="0"/>
              </a:rPr>
              <a:t>websites</a:t>
            </a:r>
            <a:r>
              <a:rPr lang="hr-HR" dirty="0">
                <a:latin typeface="+mj-lt"/>
                <a:ea typeface="Calibri" panose="020F0502020204030204" pitchFamily="34" charset="0"/>
              </a:rPr>
              <a:t> </a:t>
            </a:r>
            <a:r>
              <a:rPr lang="hr-HR" dirty="0" err="1">
                <a:latin typeface="+mj-lt"/>
                <a:ea typeface="Calibri" panose="020F0502020204030204" pitchFamily="34" charset="0"/>
              </a:rPr>
              <a:t>of</a:t>
            </a:r>
            <a:r>
              <a:rPr lang="hr-HR" dirty="0">
                <a:latin typeface="+mj-lt"/>
                <a:ea typeface="Calibri" panose="020F0502020204030204" pitchFamily="34" charset="0"/>
              </a:rPr>
              <a:t> </a:t>
            </a:r>
            <a:r>
              <a:rPr lang="hr-HR" dirty="0" err="1">
                <a:latin typeface="+mj-lt"/>
                <a:ea typeface="Calibri" panose="020F0502020204030204" pitchFamily="34" charset="0"/>
              </a:rPr>
              <a:t>the</a:t>
            </a:r>
            <a:r>
              <a:rPr lang="hr-HR" dirty="0">
                <a:latin typeface="+mj-lt"/>
                <a:ea typeface="Calibri" panose="020F0502020204030204" pitchFamily="34" charset="0"/>
              </a:rPr>
              <a:t> </a:t>
            </a:r>
            <a:r>
              <a:rPr lang="hr-HR" dirty="0" err="1">
                <a:latin typeface="+mj-lt"/>
                <a:ea typeface="Calibri" panose="020F0502020204030204" pitchFamily="34" charset="0"/>
              </a:rPr>
              <a:t>higher</a:t>
            </a:r>
            <a:r>
              <a:rPr lang="hr-HR" dirty="0">
                <a:latin typeface="+mj-lt"/>
                <a:ea typeface="Calibri" panose="020F0502020204030204" pitchFamily="34" charset="0"/>
              </a:rPr>
              <a:t> </a:t>
            </a:r>
            <a:r>
              <a:rPr lang="hr-HR" dirty="0" err="1">
                <a:latin typeface="+mj-lt"/>
                <a:ea typeface="Calibri" panose="020F0502020204030204" pitchFamily="34" charset="0"/>
              </a:rPr>
              <a:t>education</a:t>
            </a:r>
            <a:r>
              <a:rPr lang="hr-HR" dirty="0">
                <a:latin typeface="+mj-lt"/>
                <a:ea typeface="Calibri" panose="020F0502020204030204" pitchFamily="34" charset="0"/>
              </a:rPr>
              <a:t> </a:t>
            </a:r>
            <a:r>
              <a:rPr lang="hr-HR" dirty="0" err="1">
                <a:latin typeface="+mj-lt"/>
                <a:ea typeface="Calibri" panose="020F0502020204030204" pitchFamily="34" charset="0"/>
              </a:rPr>
              <a:t>institution</a:t>
            </a:r>
            <a:r>
              <a:rPr lang="hr-HR" dirty="0">
                <a:latin typeface="+mj-lt"/>
                <a:ea typeface="Calibri" panose="020F0502020204030204" pitchFamily="34" charset="0"/>
              </a:rPr>
              <a:t> </a:t>
            </a:r>
            <a:r>
              <a:rPr lang="hr-HR" dirty="0" err="1">
                <a:latin typeface="+mj-lt"/>
                <a:ea typeface="Calibri" panose="020F0502020204030204" pitchFamily="34" charset="0"/>
              </a:rPr>
              <a:t>or</a:t>
            </a:r>
            <a:r>
              <a:rPr lang="hr-HR" dirty="0">
                <a:latin typeface="+mj-lt"/>
                <a:ea typeface="Calibri" panose="020F0502020204030204" pitchFamily="34" charset="0"/>
              </a:rPr>
              <a:t> </a:t>
            </a:r>
            <a:r>
              <a:rPr lang="hr-HR" dirty="0" err="1">
                <a:latin typeface="+mj-lt"/>
                <a:ea typeface="Calibri" panose="020F0502020204030204" pitchFamily="34" charset="0"/>
              </a:rPr>
              <a:t>scientific</a:t>
            </a:r>
            <a:r>
              <a:rPr lang="hr-HR" dirty="0">
                <a:latin typeface="+mj-lt"/>
                <a:ea typeface="Calibri" panose="020F0502020204030204" pitchFamily="34" charset="0"/>
              </a:rPr>
              <a:t> institute </a:t>
            </a:r>
            <a:r>
              <a:rPr lang="hr-HR" dirty="0" err="1">
                <a:latin typeface="+mj-lt"/>
                <a:ea typeface="Calibri" panose="020F0502020204030204" pitchFamily="34" charset="0"/>
              </a:rPr>
              <a:t>in</a:t>
            </a:r>
            <a:r>
              <a:rPr lang="hr-HR" dirty="0">
                <a:latin typeface="+mj-lt"/>
                <a:ea typeface="Calibri" panose="020F0502020204030204" pitchFamily="34" charset="0"/>
              </a:rPr>
              <a:t> </a:t>
            </a:r>
            <a:r>
              <a:rPr lang="hr-HR" dirty="0" err="1">
                <a:latin typeface="+mj-lt"/>
                <a:ea typeface="Calibri" panose="020F0502020204030204" pitchFamily="34" charset="0"/>
              </a:rPr>
              <a:t>the</a:t>
            </a:r>
            <a:r>
              <a:rPr lang="hr-HR" dirty="0">
                <a:latin typeface="+mj-lt"/>
                <a:ea typeface="Calibri" panose="020F0502020204030204" pitchFamily="34" charset="0"/>
              </a:rPr>
              <a:t> Croatian </a:t>
            </a:r>
            <a:r>
              <a:rPr lang="hr-HR" dirty="0" err="1">
                <a:latin typeface="+mj-lt"/>
                <a:ea typeface="Calibri" panose="020F0502020204030204" pitchFamily="34" charset="0"/>
              </a:rPr>
              <a:t>language</a:t>
            </a:r>
            <a:r>
              <a:rPr lang="hr-HR" dirty="0">
                <a:latin typeface="+mj-lt"/>
                <a:ea typeface="Calibri" panose="020F0502020204030204" pitchFamily="34" charset="0"/>
              </a:rPr>
              <a:t> </a:t>
            </a:r>
            <a:r>
              <a:rPr lang="hr-HR" dirty="0" err="1">
                <a:latin typeface="+mj-lt"/>
                <a:ea typeface="Calibri" panose="020F0502020204030204" pitchFamily="34" charset="0"/>
              </a:rPr>
              <a:t>and</a:t>
            </a:r>
            <a:r>
              <a:rPr lang="hr-HR" dirty="0">
                <a:latin typeface="+mj-lt"/>
                <a:ea typeface="Calibri" panose="020F0502020204030204" pitchFamily="34" charset="0"/>
              </a:rPr>
              <a:t> on </a:t>
            </a:r>
            <a:r>
              <a:rPr lang="hr-HR" dirty="0" err="1">
                <a:latin typeface="+mj-lt"/>
                <a:ea typeface="Calibri" panose="020F0502020204030204" pitchFamily="34" charset="0"/>
              </a:rPr>
              <a:t>the</a:t>
            </a:r>
            <a:r>
              <a:rPr lang="hr-HR" dirty="0">
                <a:latin typeface="+mj-lt"/>
                <a:ea typeface="Calibri" panose="020F0502020204030204" pitchFamily="34" charset="0"/>
              </a:rPr>
              <a:t> </a:t>
            </a:r>
            <a:r>
              <a:rPr lang="hr-HR" dirty="0" err="1">
                <a:latin typeface="+mj-lt"/>
                <a:ea typeface="Calibri" panose="020F0502020204030204" pitchFamily="34" charset="0"/>
              </a:rPr>
              <a:t>official</a:t>
            </a:r>
            <a:r>
              <a:rPr lang="hr-HR" dirty="0">
                <a:latin typeface="+mj-lt"/>
                <a:ea typeface="Calibri" panose="020F0502020204030204" pitchFamily="34" charset="0"/>
              </a:rPr>
              <a:t> Internet portal for </a:t>
            </a:r>
            <a:r>
              <a:rPr lang="hr-HR" dirty="0" err="1">
                <a:latin typeface="+mj-lt"/>
                <a:ea typeface="Calibri" panose="020F0502020204030204" pitchFamily="34" charset="0"/>
              </a:rPr>
              <a:t>the</a:t>
            </a:r>
            <a:r>
              <a:rPr lang="hr-HR" dirty="0">
                <a:latin typeface="+mj-lt"/>
                <a:ea typeface="Calibri" panose="020F0502020204030204" pitchFamily="34" charset="0"/>
              </a:rPr>
              <a:t> </a:t>
            </a:r>
            <a:r>
              <a:rPr lang="hr-HR" dirty="0" err="1">
                <a:latin typeface="+mj-lt"/>
                <a:ea typeface="Calibri" panose="020F0502020204030204" pitchFamily="34" charset="0"/>
              </a:rPr>
              <a:t>positions</a:t>
            </a:r>
            <a:r>
              <a:rPr lang="hr-HR" dirty="0">
                <a:latin typeface="+mj-lt"/>
                <a:ea typeface="Calibri" panose="020F0502020204030204" pitchFamily="34" charset="0"/>
              </a:rPr>
              <a:t> </a:t>
            </a:r>
            <a:r>
              <a:rPr lang="hr-HR" dirty="0" err="1">
                <a:latin typeface="+mj-lt"/>
                <a:ea typeface="Calibri" panose="020F0502020204030204" pitchFamily="34" charset="0"/>
              </a:rPr>
              <a:t>of</a:t>
            </a:r>
            <a:r>
              <a:rPr lang="hr-HR" dirty="0">
                <a:latin typeface="+mj-lt"/>
                <a:ea typeface="Calibri" panose="020F0502020204030204" pitchFamily="34" charset="0"/>
              </a:rPr>
              <a:t> </a:t>
            </a:r>
            <a:r>
              <a:rPr lang="hr-HR" dirty="0" err="1">
                <a:latin typeface="+mj-lt"/>
                <a:ea typeface="Calibri" panose="020F0502020204030204" pitchFamily="34" charset="0"/>
              </a:rPr>
              <a:t>the</a:t>
            </a:r>
            <a:r>
              <a:rPr lang="hr-HR" dirty="0">
                <a:latin typeface="+mj-lt"/>
                <a:ea typeface="Calibri" panose="020F0502020204030204" pitchFamily="34" charset="0"/>
              </a:rPr>
              <a:t> European Research </a:t>
            </a:r>
            <a:r>
              <a:rPr lang="hr-HR" dirty="0" err="1">
                <a:latin typeface="+mj-lt"/>
                <a:ea typeface="Calibri" panose="020F0502020204030204" pitchFamily="34" charset="0"/>
              </a:rPr>
              <a:t>Area</a:t>
            </a:r>
            <a:r>
              <a:rPr lang="hr-HR" dirty="0">
                <a:latin typeface="+mj-lt"/>
                <a:ea typeface="Calibri" panose="020F0502020204030204" pitchFamily="34" charset="0"/>
              </a:rPr>
              <a:t> </a:t>
            </a:r>
            <a:r>
              <a:rPr lang="hr-HR" dirty="0" err="1">
                <a:latin typeface="+mj-lt"/>
                <a:ea typeface="Calibri" panose="020F0502020204030204" pitchFamily="34" charset="0"/>
              </a:rPr>
              <a:t>Euraxess</a:t>
            </a:r>
            <a:r>
              <a:rPr lang="hr-HR" dirty="0">
                <a:latin typeface="+mj-lt"/>
                <a:ea typeface="Calibri" panose="020F0502020204030204" pitchFamily="34" charset="0"/>
              </a:rPr>
              <a:t> </a:t>
            </a:r>
            <a:r>
              <a:rPr lang="hr-HR" dirty="0" err="1">
                <a:latin typeface="+mj-lt"/>
                <a:ea typeface="Calibri" panose="020F0502020204030204" pitchFamily="34" charset="0"/>
              </a:rPr>
              <a:t>in</a:t>
            </a:r>
            <a:r>
              <a:rPr lang="hr-HR" dirty="0">
                <a:latin typeface="+mj-lt"/>
                <a:ea typeface="Calibri" panose="020F0502020204030204" pitchFamily="34" charset="0"/>
              </a:rPr>
              <a:t> </a:t>
            </a:r>
            <a:r>
              <a:rPr lang="hr-HR" dirty="0" err="1">
                <a:latin typeface="+mj-lt"/>
                <a:ea typeface="Calibri" panose="020F0502020204030204" pitchFamily="34" charset="0"/>
              </a:rPr>
              <a:t>the</a:t>
            </a:r>
            <a:r>
              <a:rPr lang="hr-HR" dirty="0">
                <a:latin typeface="+mj-lt"/>
                <a:ea typeface="Calibri" panose="020F0502020204030204" pitchFamily="34" charset="0"/>
              </a:rPr>
              <a:t> English </a:t>
            </a:r>
            <a:r>
              <a:rPr lang="hr-HR" dirty="0" err="1">
                <a:latin typeface="+mj-lt"/>
                <a:ea typeface="Calibri" panose="020F0502020204030204" pitchFamily="34" charset="0"/>
              </a:rPr>
              <a:t>language</a:t>
            </a:r>
            <a:r>
              <a:rPr lang="hr-HR" dirty="0">
                <a:latin typeface="+mj-lt"/>
                <a:ea typeface="Calibri" panose="020F0502020204030204" pitchFamily="34" charset="0"/>
              </a:rPr>
              <a:t>. </a:t>
            </a:r>
            <a:r>
              <a:rPr lang="hr-HR" dirty="0" err="1">
                <a:latin typeface="+mj-lt"/>
                <a:ea typeface="Calibri" panose="020F0502020204030204" pitchFamily="34" charset="0"/>
              </a:rPr>
              <a:t>The</a:t>
            </a:r>
            <a:r>
              <a:rPr lang="hr-HR" dirty="0">
                <a:latin typeface="+mj-lt"/>
                <a:ea typeface="Calibri" panose="020F0502020204030204" pitchFamily="34" charset="0"/>
              </a:rPr>
              <a:t> </a:t>
            </a:r>
            <a:r>
              <a:rPr lang="hr-HR" dirty="0" err="1">
                <a:latin typeface="+mj-lt"/>
                <a:ea typeface="Calibri" panose="020F0502020204030204" pitchFamily="34" charset="0"/>
              </a:rPr>
              <a:t>deadline</a:t>
            </a:r>
            <a:r>
              <a:rPr lang="hr-HR" dirty="0">
                <a:latin typeface="+mj-lt"/>
                <a:ea typeface="Calibri" panose="020F0502020204030204" pitchFamily="34" charset="0"/>
              </a:rPr>
              <a:t> for </a:t>
            </a:r>
            <a:r>
              <a:rPr lang="hr-HR" dirty="0" err="1">
                <a:latin typeface="+mj-lt"/>
                <a:ea typeface="Calibri" panose="020F0502020204030204" pitchFamily="34" charset="0"/>
              </a:rPr>
              <a:t>applying</a:t>
            </a:r>
            <a:r>
              <a:rPr lang="hr-HR" dirty="0">
                <a:latin typeface="+mj-lt"/>
                <a:ea typeface="Calibri" panose="020F0502020204030204" pitchFamily="34" charset="0"/>
              </a:rPr>
              <a:t> for a </a:t>
            </a:r>
            <a:r>
              <a:rPr lang="en-US" dirty="0" smtClean="0">
                <a:latin typeface="+mj-lt"/>
                <a:ea typeface="Calibri" panose="020F0502020204030204" pitchFamily="34" charset="0"/>
              </a:rPr>
              <a:t>public tender must not be shorter than 30 days from the date of the tender announcement in the "</a:t>
            </a:r>
            <a:r>
              <a:rPr lang="en-US" dirty="0" err="1" smtClean="0">
                <a:latin typeface="+mj-lt"/>
                <a:ea typeface="Calibri" panose="020F0502020204030204" pitchFamily="34" charset="0"/>
              </a:rPr>
              <a:t>Narodne</a:t>
            </a:r>
            <a:r>
              <a:rPr lang="en-US" dirty="0" smtClean="0">
                <a:latin typeface="+mj-lt"/>
                <a:ea typeface="Calibri" panose="020F0502020204030204" pitchFamily="34" charset="0"/>
              </a:rPr>
              <a:t> </a:t>
            </a:r>
            <a:r>
              <a:rPr lang="en-US" dirty="0" err="1" smtClean="0">
                <a:latin typeface="+mj-lt"/>
                <a:ea typeface="Calibri" panose="020F0502020204030204" pitchFamily="34" charset="0"/>
              </a:rPr>
              <a:t>novine</a:t>
            </a:r>
            <a:r>
              <a:rPr lang="en-US" dirty="0" smtClean="0">
                <a:latin typeface="+mj-lt"/>
                <a:ea typeface="Calibri" panose="020F0502020204030204" pitchFamily="34" charset="0"/>
              </a:rPr>
              <a:t>".</a:t>
            </a:r>
            <a:endParaRPr lang="en-US" dirty="0">
              <a:latin typeface="+mj-lt"/>
            </a:endParaRPr>
          </a:p>
        </p:txBody>
      </p:sp>
    </p:spTree>
    <p:extLst>
      <p:ext uri="{BB962C8B-B14F-4D97-AF65-F5344CB8AC3E}">
        <p14:creationId xmlns:p14="http://schemas.microsoft.com/office/powerpoint/2010/main" val="11675876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130" y="1111572"/>
            <a:ext cx="11903825" cy="4355423"/>
          </a:xfrm>
          <a:prstGeom prst="rect">
            <a:avLst/>
          </a:prstGeom>
        </p:spPr>
        <p:txBody>
          <a:bodyPr wrap="square">
            <a:spAutoFit/>
          </a:bodyPr>
          <a:lstStyle/>
          <a:p>
            <a:pPr marL="342900" indent="-342900" algn="just">
              <a:lnSpc>
                <a:spcPct val="107000"/>
              </a:lnSpc>
              <a:spcAft>
                <a:spcPts val="800"/>
              </a:spcAft>
              <a:buFont typeface="+mj-lt"/>
              <a:buAutoNum type="arabicPeriod" startAt="5"/>
            </a:pPr>
            <a:r>
              <a:rPr lang="hr-HR" dirty="0" smtClean="0">
                <a:latin typeface="+mj-lt"/>
                <a:ea typeface="Calibri" panose="020F0502020204030204" pitchFamily="34" charset="0"/>
                <a:cs typeface="Times New Roman" panose="02020603050405020304" pitchFamily="18" charset="0"/>
              </a:rPr>
              <a:t>Tender </a:t>
            </a:r>
            <a:r>
              <a:rPr lang="hr-HR" dirty="0" err="1">
                <a:latin typeface="+mj-lt"/>
                <a:ea typeface="Calibri" panose="020F0502020204030204" pitchFamily="34" charset="0"/>
                <a:cs typeface="Times New Roman" panose="02020603050405020304" pitchFamily="18" charset="0"/>
              </a:rPr>
              <a:t>applications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evidence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meeting</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criteria</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shall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submitted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electronic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form</a:t>
            </a:r>
            <a:r>
              <a:rPr lang="hr-HR" dirty="0">
                <a:latin typeface="+mj-lt"/>
                <a:ea typeface="Calibri" panose="020F0502020204030204" pitchFamily="34" charset="0"/>
                <a:cs typeface="Times New Roman" panose="02020603050405020304" pitchFamily="18" charset="0"/>
              </a:rPr>
              <a:t> on e-mail </a:t>
            </a:r>
            <a:r>
              <a:rPr lang="hr-HR" dirty="0" err="1">
                <a:latin typeface="+mj-lt"/>
                <a:ea typeface="Calibri" panose="020F0502020204030204" pitchFamily="34" charset="0"/>
                <a:cs typeface="Times New Roman" panose="02020603050405020304" pitchFamily="18" charset="0"/>
              </a:rPr>
              <a:t>adress</a:t>
            </a:r>
            <a:r>
              <a:rPr lang="hr-HR" dirty="0">
                <a:latin typeface="+mj-lt"/>
                <a:ea typeface="Calibri" panose="020F0502020204030204" pitchFamily="34" charset="0"/>
                <a:cs typeface="Times New Roman" panose="02020603050405020304" pitchFamily="18" charset="0"/>
              </a:rPr>
              <a:t>: natjecaji-radna-mjesta@unipu.hr</a:t>
            </a:r>
            <a:endParaRPr lang="en-US" sz="1600" dirty="0" smtClean="0">
              <a:effectLst/>
              <a:latin typeface="+mj-lt"/>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eriod" startAt="5"/>
            </a:pP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expert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assesses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whether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candidates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registered</a:t>
            </a:r>
            <a:r>
              <a:rPr lang="hr-HR" dirty="0">
                <a:latin typeface="+mj-lt"/>
                <a:ea typeface="Calibri" panose="020F0502020204030204" pitchFamily="34" charset="0"/>
                <a:cs typeface="Times New Roman" panose="02020603050405020304" pitchFamily="18" charset="0"/>
              </a:rPr>
              <a:t> for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competition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meet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legal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criteria</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National University, </a:t>
            </a:r>
            <a:r>
              <a:rPr lang="hr-HR" dirty="0" err="1">
                <a:latin typeface="+mj-lt"/>
                <a:ea typeface="Calibri" panose="020F0502020204030204" pitchFamily="34" charset="0"/>
                <a:cs typeface="Times New Roman" panose="02020603050405020304" pitchFamily="18" charset="0"/>
              </a:rPr>
              <a:t>Scientific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Artistic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Criteria</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additional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criteria</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with</a:t>
            </a:r>
            <a:r>
              <a:rPr lang="hr-HR" dirty="0">
                <a:latin typeface="+mj-lt"/>
                <a:ea typeface="Calibri" panose="020F0502020204030204" pitchFamily="34" charset="0"/>
                <a:cs typeface="Times New Roman" panose="02020603050405020304" pitchFamily="18" charset="0"/>
              </a:rPr>
              <a:t> a </a:t>
            </a:r>
            <a:r>
              <a:rPr lang="hr-HR" dirty="0" err="1">
                <a:latin typeface="+mj-lt"/>
                <a:ea typeface="Calibri" panose="020F0502020204030204" pitchFamily="34" charset="0"/>
                <a:cs typeface="Times New Roman" panose="02020603050405020304" pitchFamily="18" charset="0"/>
              </a:rPr>
              <a:t>reasoned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opinion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written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form</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which</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contains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evaluation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all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candidates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proposes</a:t>
            </a:r>
            <a:r>
              <a:rPr lang="hr-HR" dirty="0">
                <a:latin typeface="+mj-lt"/>
                <a:ea typeface="Calibri" panose="020F0502020204030204" pitchFamily="34" charset="0"/>
                <a:cs typeface="Times New Roman" panose="02020603050405020304" pitchFamily="18" charset="0"/>
              </a:rPr>
              <a:t> to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faculty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council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best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candidate</a:t>
            </a:r>
            <a:r>
              <a:rPr lang="hr-HR" dirty="0">
                <a:latin typeface="+mj-lt"/>
                <a:ea typeface="Calibri" panose="020F0502020204030204" pitchFamily="34" charset="0"/>
                <a:cs typeface="Times New Roman" panose="02020603050405020304" pitchFamily="18" charset="0"/>
              </a:rPr>
              <a:t>, no </a:t>
            </a:r>
            <a:r>
              <a:rPr lang="hr-HR" dirty="0" err="1">
                <a:latin typeface="+mj-lt"/>
                <a:ea typeface="Calibri" panose="020F0502020204030204" pitchFamily="34" charset="0"/>
                <a:cs typeface="Times New Roman" panose="02020603050405020304" pitchFamily="18" charset="0"/>
              </a:rPr>
              <a:t>later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than</a:t>
            </a:r>
            <a:r>
              <a:rPr lang="hr-HR" dirty="0">
                <a:latin typeface="+mj-lt"/>
                <a:ea typeface="Calibri" panose="020F0502020204030204" pitchFamily="34" charset="0"/>
                <a:cs typeface="Times New Roman" panose="02020603050405020304" pitchFamily="18" charset="0"/>
              </a:rPr>
              <a:t> 30 </a:t>
            </a:r>
            <a:r>
              <a:rPr lang="hr-HR" dirty="0" err="1">
                <a:latin typeface="+mj-lt"/>
                <a:ea typeface="Calibri" panose="020F0502020204030204" pitchFamily="34" charset="0"/>
                <a:cs typeface="Times New Roman" panose="02020603050405020304" pitchFamily="18" charset="0"/>
              </a:rPr>
              <a:t>days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after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deadline</a:t>
            </a:r>
            <a:r>
              <a:rPr lang="hr-HR" dirty="0">
                <a:latin typeface="+mj-lt"/>
                <a:ea typeface="Calibri" panose="020F0502020204030204" pitchFamily="34" charset="0"/>
                <a:cs typeface="Times New Roman" panose="02020603050405020304" pitchFamily="18" charset="0"/>
              </a:rPr>
              <a:t> for </a:t>
            </a:r>
            <a:r>
              <a:rPr lang="hr-HR" dirty="0" err="1">
                <a:latin typeface="+mj-lt"/>
                <a:ea typeface="Calibri" panose="020F0502020204030204" pitchFamily="34" charset="0"/>
                <a:cs typeface="Times New Roman" panose="02020603050405020304" pitchFamily="18" charset="0"/>
              </a:rPr>
              <a:t>applying</a:t>
            </a:r>
            <a:r>
              <a:rPr lang="hr-HR" dirty="0">
                <a:latin typeface="+mj-lt"/>
                <a:ea typeface="Calibri" panose="020F0502020204030204" pitchFamily="34" charset="0"/>
                <a:cs typeface="Times New Roman" panose="02020603050405020304" pitchFamily="18" charset="0"/>
              </a:rPr>
              <a:t> for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competition</a:t>
            </a:r>
            <a:r>
              <a:rPr lang="hr-HR" dirty="0">
                <a:latin typeface="+mj-lt"/>
                <a:ea typeface="Calibri" panose="020F0502020204030204" pitchFamily="34" charset="0"/>
                <a:cs typeface="Times New Roman" panose="02020603050405020304" pitchFamily="18" charset="0"/>
              </a:rPr>
              <a:t>.</a:t>
            </a:r>
            <a:endParaRPr lang="en-US" sz="1600" dirty="0" smtClean="0">
              <a:effectLst/>
              <a:latin typeface="+mj-lt"/>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eriod" startAt="5"/>
            </a:pP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faculty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council</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makes</a:t>
            </a:r>
            <a:r>
              <a:rPr lang="hr-HR" dirty="0">
                <a:latin typeface="+mj-lt"/>
                <a:ea typeface="Calibri" panose="020F0502020204030204" pitchFamily="34" charset="0"/>
                <a:cs typeface="Times New Roman" panose="02020603050405020304" pitchFamily="18" charset="0"/>
              </a:rPr>
              <a:t> a </a:t>
            </a:r>
            <a:r>
              <a:rPr lang="hr-HR" dirty="0" err="1">
                <a:latin typeface="+mj-lt"/>
                <a:ea typeface="Calibri" panose="020F0502020204030204" pitchFamily="34" charset="0"/>
                <a:cs typeface="Times New Roman" panose="02020603050405020304" pitchFamily="18" charset="0"/>
              </a:rPr>
              <a:t>decision</a:t>
            </a:r>
            <a:r>
              <a:rPr lang="hr-HR" dirty="0">
                <a:latin typeface="+mj-lt"/>
                <a:ea typeface="Calibri" panose="020F0502020204030204" pitchFamily="34" charset="0"/>
                <a:cs typeface="Times New Roman" panose="02020603050405020304" pitchFamily="18" charset="0"/>
              </a:rPr>
              <a:t> on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adoption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rejection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opinion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expert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within</a:t>
            </a:r>
            <a:r>
              <a:rPr lang="hr-HR" dirty="0">
                <a:latin typeface="+mj-lt"/>
                <a:ea typeface="Calibri" panose="020F0502020204030204" pitchFamily="34" charset="0"/>
                <a:cs typeface="Times New Roman" panose="02020603050405020304" pitchFamily="18" charset="0"/>
              </a:rPr>
              <a:t> 30 </a:t>
            </a:r>
            <a:r>
              <a:rPr lang="hr-HR" dirty="0" err="1">
                <a:latin typeface="+mj-lt"/>
                <a:ea typeface="Calibri" panose="020F0502020204030204" pitchFamily="34" charset="0"/>
                <a:cs typeface="Times New Roman" panose="02020603050405020304" pitchFamily="18" charset="0"/>
              </a:rPr>
              <a:t>days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from</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date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receipt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this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opinion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decision</a:t>
            </a:r>
            <a:r>
              <a:rPr lang="hr-HR" dirty="0">
                <a:latin typeface="+mj-lt"/>
                <a:ea typeface="Calibri" panose="020F0502020204030204" pitchFamily="34" charset="0"/>
                <a:cs typeface="Times New Roman" panose="02020603050405020304" pitchFamily="18" charset="0"/>
              </a:rPr>
              <a:t> to </a:t>
            </a:r>
            <a:r>
              <a:rPr lang="hr-HR" dirty="0" err="1">
                <a:latin typeface="+mj-lt"/>
                <a:ea typeface="Calibri" panose="020F0502020204030204" pitchFamily="34" charset="0"/>
                <a:cs typeface="Times New Roman" panose="02020603050405020304" pitchFamily="18" charset="0"/>
              </a:rPr>
              <a:t>reject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opinion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expert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 must </a:t>
            </a:r>
            <a:r>
              <a:rPr lang="hr-HR" dirty="0" err="1">
                <a:latin typeface="+mj-lt"/>
                <a:ea typeface="Calibri" panose="020F0502020204030204" pitchFamily="34" charset="0"/>
                <a:cs typeface="Times New Roman" panose="02020603050405020304" pitchFamily="18" charset="0"/>
              </a:rPr>
              <a:t>be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explained</a:t>
            </a:r>
            <a:r>
              <a:rPr lang="hr-HR" dirty="0">
                <a:latin typeface="+mj-lt"/>
                <a:ea typeface="Calibri" panose="020F0502020204030204" pitchFamily="34" charset="0"/>
                <a:cs typeface="Times New Roman" panose="02020603050405020304" pitchFamily="18" charset="0"/>
              </a:rPr>
              <a:t>.</a:t>
            </a:r>
            <a:endParaRPr lang="en-US" sz="1600" dirty="0" smtClean="0">
              <a:effectLst/>
              <a:latin typeface="+mj-lt"/>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eriod" startAt="5"/>
            </a:pP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university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submits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decision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approving</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opinion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expert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 to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competent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parent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 no </a:t>
            </a:r>
            <a:r>
              <a:rPr lang="hr-HR" dirty="0" err="1">
                <a:latin typeface="+mj-lt"/>
                <a:ea typeface="Calibri" panose="020F0502020204030204" pitchFamily="34" charset="0"/>
                <a:cs typeface="Times New Roman" panose="02020603050405020304" pitchFamily="18" charset="0"/>
              </a:rPr>
              <a:t>later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than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eight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days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from</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day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adoption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opinion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except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in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case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election</a:t>
            </a:r>
            <a:r>
              <a:rPr lang="hr-HR" dirty="0">
                <a:latin typeface="+mj-lt"/>
                <a:ea typeface="Calibri" panose="020F0502020204030204" pitchFamily="34" charset="0"/>
                <a:cs typeface="Times New Roman" panose="02020603050405020304" pitchFamily="18" charset="0"/>
              </a:rPr>
              <a:t> to </a:t>
            </a:r>
            <a:r>
              <a:rPr lang="hr-HR" dirty="0" err="1">
                <a:latin typeface="+mj-lt"/>
                <a:ea typeface="Calibri" panose="020F0502020204030204" pitchFamily="34" charset="0"/>
                <a:cs typeface="Times New Roman" panose="02020603050405020304" pitchFamily="18" charset="0"/>
              </a:rPr>
              <a:t>an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associate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position</a:t>
            </a:r>
            <a:r>
              <a:rPr lang="hr-HR" dirty="0">
                <a:latin typeface="+mj-lt"/>
                <a:ea typeface="Calibri" panose="020F0502020204030204" pitchFamily="34" charset="0"/>
                <a:cs typeface="Times New Roman" panose="02020603050405020304" pitchFamily="18" charset="0"/>
              </a:rPr>
              <a:t>.</a:t>
            </a:r>
            <a:endParaRPr lang="en-US" sz="1600" dirty="0" smtClean="0">
              <a:effectLst/>
              <a:latin typeface="+mj-lt"/>
              <a:ea typeface="Calibri" panose="020F0502020204030204" pitchFamily="34" charset="0"/>
              <a:cs typeface="Times New Roman" panose="02020603050405020304" pitchFamily="18" charset="0"/>
            </a:endParaRPr>
          </a:p>
          <a:p>
            <a:pPr marL="342900" indent="-342900" algn="just">
              <a:lnSpc>
                <a:spcPct val="107000"/>
              </a:lnSpc>
              <a:spcAft>
                <a:spcPts val="800"/>
              </a:spcAft>
              <a:buFont typeface="+mj-lt"/>
              <a:buAutoNum type="arabicPeriod" startAt="5"/>
            </a:pP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competent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matriculation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board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competent</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matriculation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committee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determines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by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decision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whether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proposed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candidate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meets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National University, </a:t>
            </a:r>
            <a:r>
              <a:rPr lang="hr-HR" dirty="0" err="1">
                <a:latin typeface="+mj-lt"/>
                <a:ea typeface="Calibri" panose="020F0502020204030204" pitchFamily="34" charset="0"/>
                <a:cs typeface="Times New Roman" panose="02020603050405020304" pitchFamily="18" charset="0"/>
              </a:rPr>
              <a:t>Scientific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and</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Artistic</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Criteria</a:t>
            </a:r>
            <a:r>
              <a:rPr lang="hr-HR" dirty="0">
                <a:latin typeface="+mj-lt"/>
                <a:ea typeface="Calibri" panose="020F0502020204030204" pitchFamily="34" charset="0"/>
                <a:cs typeface="Times New Roman" panose="02020603050405020304" pitchFamily="18" charset="0"/>
              </a:rPr>
              <a:t>, no </a:t>
            </a:r>
            <a:r>
              <a:rPr lang="hr-HR" dirty="0" err="1">
                <a:latin typeface="+mj-lt"/>
                <a:ea typeface="Calibri" panose="020F0502020204030204" pitchFamily="34" charset="0"/>
                <a:cs typeface="Times New Roman" panose="02020603050405020304" pitchFamily="18" charset="0"/>
              </a:rPr>
              <a:t>later</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than</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within</a:t>
            </a:r>
            <a:r>
              <a:rPr lang="hr-HR" dirty="0">
                <a:latin typeface="+mj-lt"/>
                <a:ea typeface="Calibri" panose="020F0502020204030204" pitchFamily="34" charset="0"/>
                <a:cs typeface="Times New Roman" panose="02020603050405020304" pitchFamily="18" charset="0"/>
              </a:rPr>
              <a:t> 60 </a:t>
            </a:r>
            <a:r>
              <a:rPr lang="hr-HR" dirty="0" err="1">
                <a:latin typeface="+mj-lt"/>
                <a:ea typeface="Calibri" panose="020F0502020204030204" pitchFamily="34" charset="0"/>
                <a:cs typeface="Times New Roman" panose="02020603050405020304" pitchFamily="18" charset="0"/>
              </a:rPr>
              <a:t>days</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from</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delivery</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of</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the</a:t>
            </a:r>
            <a:r>
              <a:rPr lang="hr-HR" dirty="0">
                <a:latin typeface="+mj-lt"/>
                <a:ea typeface="Calibri" panose="020F0502020204030204" pitchFamily="34" charset="0"/>
                <a:cs typeface="Times New Roman" panose="02020603050405020304" pitchFamily="18" charset="0"/>
              </a:rPr>
              <a:t> </a:t>
            </a:r>
            <a:r>
              <a:rPr lang="hr-HR" dirty="0" err="1">
                <a:latin typeface="+mj-lt"/>
                <a:ea typeface="Calibri" panose="020F0502020204030204" pitchFamily="34" charset="0"/>
                <a:cs typeface="Times New Roman" panose="02020603050405020304" pitchFamily="18" charset="0"/>
              </a:rPr>
              <a:t>decision</a:t>
            </a:r>
            <a:r>
              <a:rPr lang="hr-HR" dirty="0" smtClean="0">
                <a:latin typeface="+mj-lt"/>
                <a:ea typeface="Calibri" panose="020F0502020204030204" pitchFamily="34" charset="0"/>
                <a:cs typeface="Times New Roman" panose="02020603050405020304" pitchFamily="18" charset="0"/>
              </a:rPr>
              <a:t>.</a:t>
            </a:r>
            <a:endParaRPr lang="en-US" sz="1600" dirty="0" smtClean="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1387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1396" y="1166843"/>
            <a:ext cx="10922924" cy="3416320"/>
          </a:xfrm>
          <a:prstGeom prst="rect">
            <a:avLst/>
          </a:prstGeom>
        </p:spPr>
        <p:txBody>
          <a:bodyPr wrap="square">
            <a:spAutoFit/>
          </a:bodyPr>
          <a:lstStyle/>
          <a:p>
            <a:pPr marL="342900" indent="-342900">
              <a:buFont typeface="+mj-lt"/>
              <a:buAutoNum type="arabicPeriod" startAt="10"/>
            </a:pPr>
            <a:r>
              <a:rPr lang="en-US" dirty="0" smtClean="0">
                <a:latin typeface="+mj-lt"/>
              </a:rPr>
              <a:t>If the competent parent committee or the competent parent committee does not make a decision within the prescribed period, it is considered that the candidate meets the National University, Scientific and Artistic Criteria.</a:t>
            </a:r>
            <a:endParaRPr lang="hr-HR" dirty="0" smtClean="0">
              <a:latin typeface="+mj-lt"/>
            </a:endParaRPr>
          </a:p>
          <a:p>
            <a:pPr marL="342900" indent="-342900">
              <a:buFont typeface="+mj-lt"/>
              <a:buAutoNum type="arabicPeriod" startAt="10"/>
            </a:pPr>
            <a:endParaRPr lang="en-US" dirty="0" smtClean="0">
              <a:latin typeface="+mj-lt"/>
            </a:endParaRPr>
          </a:p>
          <a:p>
            <a:pPr marL="342900" indent="-342900">
              <a:buFont typeface="+mj-lt"/>
              <a:buAutoNum type="arabicPeriod" startAt="10"/>
            </a:pPr>
            <a:r>
              <a:rPr lang="en-US" dirty="0" smtClean="0">
                <a:latin typeface="+mj-lt"/>
              </a:rPr>
              <a:t>After delivery of the decision, i.e. upon the occurrence of the presumption, the higher education institution or scientific institute concludes an employment contract with the selected candidate. In the case of the selection of an associate for a vacant position, after the decision on the adoption of the opinion of the expert committee, the higher education institution or scientific institute concludes an employment contract with the selected candidate.</a:t>
            </a:r>
            <a:endParaRPr lang="hr-HR" dirty="0" smtClean="0">
              <a:latin typeface="+mj-lt"/>
            </a:endParaRPr>
          </a:p>
          <a:p>
            <a:pPr marL="342900" indent="-342900">
              <a:buFont typeface="+mj-lt"/>
              <a:buAutoNum type="arabicPeriod" startAt="10"/>
            </a:pPr>
            <a:endParaRPr lang="en-US" dirty="0" smtClean="0">
              <a:latin typeface="+mj-lt"/>
            </a:endParaRPr>
          </a:p>
          <a:p>
            <a:pPr marL="342900" indent="-342900">
              <a:buFont typeface="+mj-lt"/>
              <a:buAutoNum type="arabicPeriod" startAt="10"/>
            </a:pPr>
            <a:r>
              <a:rPr lang="en-US" dirty="0" smtClean="0">
                <a:latin typeface="+mj-lt"/>
              </a:rPr>
              <a:t>An employment contract for an indefinite period of time is concluded with persons elected to the positions of teachers and scientists, with the obligation to carry out re-election or election to a higher position.</a:t>
            </a:r>
            <a:endParaRPr lang="en-US" dirty="0">
              <a:latin typeface="+mj-lt"/>
            </a:endParaRPr>
          </a:p>
        </p:txBody>
      </p:sp>
    </p:spTree>
    <p:extLst>
      <p:ext uri="{BB962C8B-B14F-4D97-AF65-F5344CB8AC3E}">
        <p14:creationId xmlns:p14="http://schemas.microsoft.com/office/powerpoint/2010/main" val="17103503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868</Words>
  <Application>Microsoft Office PowerPoint</Application>
  <PresentationFormat>Widescreen</PresentationFormat>
  <Paragraphs>22</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Times New Roman</vt:lpstr>
      <vt:lpstr>Office Theme</vt:lpstr>
      <vt:lpstr>RECRUITMENT PROCEDURE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RECRUITMENT PROCEDURE</dc:title>
  <dc:creator>Biljana Macanović</dc:creator>
  <cp:lastModifiedBy>Biljana Macanović</cp:lastModifiedBy>
  <cp:revision>2</cp:revision>
  <dcterms:created xsi:type="dcterms:W3CDTF">2023-08-24T10:14:30Z</dcterms:created>
  <dcterms:modified xsi:type="dcterms:W3CDTF">2023-08-24T10:22:54Z</dcterms:modified>
</cp:coreProperties>
</file>